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1" r:id="rId1"/>
  </p:sldMasterIdLst>
  <p:notesMasterIdLst>
    <p:notesMasterId r:id="rId74"/>
  </p:notesMasterIdLst>
  <p:sldIdLst>
    <p:sldId id="293" r:id="rId2"/>
    <p:sldId id="299" r:id="rId3"/>
    <p:sldId id="309" r:id="rId4"/>
    <p:sldId id="340" r:id="rId5"/>
    <p:sldId id="341" r:id="rId6"/>
    <p:sldId id="277" r:id="rId7"/>
    <p:sldId id="280" r:id="rId8"/>
    <p:sldId id="296" r:id="rId9"/>
    <p:sldId id="310" r:id="rId10"/>
    <p:sldId id="311" r:id="rId11"/>
    <p:sldId id="314" r:id="rId12"/>
    <p:sldId id="313" r:id="rId13"/>
    <p:sldId id="294" r:id="rId14"/>
    <p:sldId id="315" r:id="rId15"/>
    <p:sldId id="316" r:id="rId16"/>
    <p:sldId id="317" r:id="rId17"/>
    <p:sldId id="318" r:id="rId18"/>
    <p:sldId id="307" r:id="rId19"/>
    <p:sldId id="361" r:id="rId20"/>
    <p:sldId id="360" r:id="rId21"/>
    <p:sldId id="343" r:id="rId22"/>
    <p:sldId id="362" r:id="rId23"/>
    <p:sldId id="363" r:id="rId24"/>
    <p:sldId id="295" r:id="rId25"/>
    <p:sldId id="320" r:id="rId26"/>
    <p:sldId id="394" r:id="rId27"/>
    <p:sldId id="395" r:id="rId28"/>
    <p:sldId id="396" r:id="rId29"/>
    <p:sldId id="391" r:id="rId30"/>
    <p:sldId id="392" r:id="rId31"/>
    <p:sldId id="393" r:id="rId32"/>
    <p:sldId id="365" r:id="rId33"/>
    <p:sldId id="364" r:id="rId34"/>
    <p:sldId id="366" r:id="rId35"/>
    <p:sldId id="367" r:id="rId36"/>
    <p:sldId id="368" r:id="rId37"/>
    <p:sldId id="369" r:id="rId38"/>
    <p:sldId id="370" r:id="rId39"/>
    <p:sldId id="424" r:id="rId40"/>
    <p:sldId id="426" r:id="rId41"/>
    <p:sldId id="427" r:id="rId42"/>
    <p:sldId id="428" r:id="rId43"/>
    <p:sldId id="371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0" r:id="rId58"/>
    <p:sldId id="411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21" r:id="rId69"/>
    <p:sldId id="301" r:id="rId70"/>
    <p:sldId id="422" r:id="rId71"/>
    <p:sldId id="423" r:id="rId72"/>
    <p:sldId id="308" r:id="rId7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66FF"/>
    <a:srgbClr val="FF00FF"/>
    <a:srgbClr val="D71760"/>
    <a:srgbClr val="CCCCFF"/>
    <a:srgbClr val="9966FF"/>
    <a:srgbClr val="B2348E"/>
    <a:srgbClr val="CA1448"/>
    <a:srgbClr val="A40C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9" autoAdjust="0"/>
    <p:restoredTop sz="99424" autoAdjust="0"/>
  </p:normalViewPr>
  <p:slideViewPr>
    <p:cSldViewPr>
      <p:cViewPr>
        <p:scale>
          <a:sx n="90" d="100"/>
          <a:sy n="90" d="100"/>
        </p:scale>
        <p:origin x="-127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2020 года</c:v>
                </c:pt>
              </c:strCache>
            </c:strRef>
          </c:tx>
          <c:spPr>
            <a:ln w="23044">
              <a:noFill/>
            </a:ln>
          </c:spPr>
          <c:dLbls>
            <c:dLbl>
              <c:idx val="0"/>
              <c:layout>
                <c:manualLayout>
                  <c:x val="-2.9629422249596248E-3"/>
                  <c:y val="-2.4619909592224046E-2"/>
                </c:manualLayout>
              </c:layout>
              <c:showVal val="1"/>
            </c:dLbl>
            <c:dLbl>
              <c:idx val="1"/>
              <c:layout>
                <c:manualLayout>
                  <c:x val="-5.9258844499192774E-3"/>
                  <c:y val="-2.7635395606041613E-2"/>
                </c:manualLayout>
              </c:layout>
              <c:showVal val="1"/>
            </c:dLbl>
            <c:dLbl>
              <c:idx val="2"/>
              <c:layout>
                <c:manualLayout>
                  <c:x val="-1.1851768899838792E-2"/>
                  <c:y val="-3.1910309578266648E-2"/>
                </c:manualLayout>
              </c:layout>
              <c:showVal val="1"/>
            </c:dLbl>
            <c:dLbl>
              <c:idx val="3"/>
              <c:layout>
                <c:manualLayout>
                  <c:x val="7.561501279969126E-3"/>
                  <c:y val="0.13881090862855575"/>
                </c:manualLayout>
              </c:layout>
              <c:showVal val="1"/>
            </c:dLbl>
            <c:txPr>
              <a:bodyPr/>
              <a:lstStyle/>
              <a:p>
                <a:pPr>
                  <a:defRPr sz="112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Налоговые доходы (27,9%)</c:v>
                </c:pt>
                <c:pt idx="1">
                  <c:v>Неналоговые доходы (4,3%)</c:v>
                </c:pt>
                <c:pt idx="2">
                  <c:v>Безвозмезные поступления от бюджетов других уровней (68,4%)</c:v>
                </c:pt>
                <c:pt idx="3">
                  <c:v>Прочие безвозмездные поступления                        (-0,6%)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>
                  <c:v>294889.90000000002</c:v>
                </c:pt>
                <c:pt idx="1">
                  <c:v>49906</c:v>
                </c:pt>
                <c:pt idx="2">
                  <c:v>784430.5</c:v>
                </c:pt>
                <c:pt idx="3" formatCode="#,##0.0\ _₽;\-#,##0.0\ _₽">
                  <c:v>-7435.3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2020 года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3044">
              <a:noFill/>
            </a:ln>
          </c:spPr>
          <c:dLbls>
            <c:dLbl>
              <c:idx val="0"/>
              <c:layout>
                <c:manualLayout>
                  <c:x val="4.5925604486874397E-2"/>
                  <c:y val="-2.6261142224878919E-2"/>
                </c:manualLayout>
              </c:layout>
              <c:showVal val="1"/>
            </c:dLbl>
            <c:dLbl>
              <c:idx val="1"/>
              <c:layout>
                <c:manualLayout>
                  <c:x val="1.6296182237278214E-2"/>
                  <c:y val="-1.8588937564589323E-2"/>
                </c:manualLayout>
              </c:layout>
              <c:showVal val="1"/>
            </c:dLbl>
            <c:dLbl>
              <c:idx val="2"/>
              <c:layout>
                <c:manualLayout>
                  <c:x val="1.9259124462237882E-2"/>
                  <c:y val="-2.1604423578406612E-2"/>
                </c:manualLayout>
              </c:layout>
              <c:showVal val="1"/>
            </c:dLbl>
            <c:dLbl>
              <c:idx val="3"/>
              <c:layout>
                <c:manualLayout>
                  <c:x val="2.7993765343769048E-2"/>
                  <c:y val="0.134168955807024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-7 429,4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sz="112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Налоговые доходы (27,9%)</c:v>
                </c:pt>
                <c:pt idx="1">
                  <c:v>Неналоговые доходы (4,3%)</c:v>
                </c:pt>
                <c:pt idx="2">
                  <c:v>Безвозмезные поступления от бюджетов других уровней (68,4%)</c:v>
                </c:pt>
                <c:pt idx="3">
                  <c:v>Прочие безвозмездные поступления                        (-0,6%)</c:v>
                </c:pt>
              </c:strCache>
            </c:strRef>
          </c:cat>
          <c:val>
            <c:numRef>
              <c:f>Лист1!$C$2:$C$5</c:f>
              <c:numCache>
                <c:formatCode>_-* #,##0.0\ _₽_-;\-* #,##0.0\ _₽_-;_-* "-"??\ _₽_-;_-@_-</c:formatCode>
                <c:ptCount val="4"/>
                <c:pt idx="0">
                  <c:v>317629.8</c:v>
                </c:pt>
                <c:pt idx="1">
                  <c:v>48743.8</c:v>
                </c:pt>
                <c:pt idx="2">
                  <c:v>777970.2</c:v>
                </c:pt>
                <c:pt idx="3" formatCode="#,##0.0\ _₽;\-#,##0.0\ _₽">
                  <c:v>-7429.4</c:v>
                </c:pt>
              </c:numCache>
            </c:numRef>
          </c:val>
        </c:ser>
        <c:shape val="cylinder"/>
        <c:axId val="100629120"/>
        <c:axId val="100659584"/>
        <c:axId val="0"/>
      </c:bar3DChart>
      <c:catAx>
        <c:axId val="100629120"/>
        <c:scaling>
          <c:orientation val="minMax"/>
        </c:scaling>
        <c:axPos val="b"/>
        <c:numFmt formatCode="General" sourceLinked="1"/>
        <c:majorTickMark val="none"/>
        <c:tickLblPos val="nextTo"/>
        <c:crossAx val="100659584"/>
        <c:crossesAt val="0"/>
        <c:auto val="1"/>
        <c:lblAlgn val="ctr"/>
        <c:lblOffset val="100"/>
      </c:catAx>
      <c:valAx>
        <c:axId val="100659584"/>
        <c:scaling>
          <c:orientation val="minMax"/>
        </c:scaling>
        <c:delete val="1"/>
        <c:axPos val="l"/>
        <c:numFmt formatCode="_-* #,##0.0\ _₽_-;\-* #,##0.0\ _₽_-;_-* &quot;-&quot;??\ _₽_-;_-@_-" sourceLinked="1"/>
        <c:tickLblPos val="none"/>
        <c:crossAx val="100629120"/>
        <c:crosses val="autoZero"/>
        <c:crossBetween val="between"/>
      </c:valAx>
      <c:spPr>
        <a:noFill/>
        <a:ln w="20482">
          <a:noFill/>
        </a:ln>
      </c:spPr>
    </c:plotArea>
    <c:legend>
      <c:legendPos val="t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452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10"/>
    </c:view3D>
    <c:plotArea>
      <c:layout>
        <c:manualLayout>
          <c:layoutTarget val="inner"/>
          <c:xMode val="edge"/>
          <c:yMode val="edge"/>
          <c:x val="5.9317099251483645E-2"/>
          <c:y val="9.721952952052848E-2"/>
          <c:w val="0.53722999902789925"/>
          <c:h val="0.811347560062935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8999161563137876E-2"/>
                  <c:y val="-4.68283893283832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375-4C88-82E4-BEFDEE0FCD2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3.4083400199608947E-2"/>
                  <c:y val="5.1444416233608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75-4C88-82E4-BEFDEE0FCD28}"/>
                </c:ext>
              </c:extLst>
            </c:dLbl>
            <c:dLbl>
              <c:idx val="4"/>
              <c:layout>
                <c:manualLayout>
                  <c:x val="3.4404474780447641E-2"/>
                  <c:y val="3.4427731401524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375-4C88-82E4-BEFDEE0FCD28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Налоговые доходы 317 629,8 тыс. руб.</c:v>
                </c:pt>
                <c:pt idx="1">
                  <c:v>Неналоговые доходы и сборы  48 743,8 тыс.руб.</c:v>
                </c:pt>
                <c:pt idx="2">
                  <c:v>Безвозмездные перечисления от других бюджетов бюджетной системы РФ              777 970,2 тыс.руб.</c:v>
                </c:pt>
                <c:pt idx="3">
                  <c:v>Прочие поступления 155,5 тыс. руб.</c:v>
                </c:pt>
                <c:pt idx="4">
                  <c:v>Возврат остатков имеющих целевое назначения -7 584,9 тыс. руб.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28.4</c:v>
                </c:pt>
                <c:pt idx="1">
                  <c:v>3.8</c:v>
                </c:pt>
                <c:pt idx="2">
                  <c:v>68.400000000000006</c:v>
                </c:pt>
                <c:pt idx="3">
                  <c:v>0.1</c:v>
                </c:pt>
                <c:pt idx="4">
                  <c:v>-0.70000000000000062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75-4C88-82E4-BEFDEE0FCD28}"/>
            </c:ext>
          </c:extLst>
        </c:ser>
      </c:pie3DChart>
    </c:plotArea>
    <c:legend>
      <c:legendPos val="r"/>
      <c:layout>
        <c:manualLayout>
          <c:xMode val="edge"/>
          <c:yMode val="edge"/>
          <c:x val="0.66019745795664464"/>
          <c:y val="5.1508428074033191E-2"/>
          <c:w val="0.32591365315447268"/>
          <c:h val="0.89119629692829072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40"/>
      <c:depthPercent val="1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диц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228598</c:v>
                </c:pt>
                <c:pt idx="1">
                  <c:v>15483.7</c:v>
                </c:pt>
                <c:pt idx="2">
                  <c:v>20203.900000000001</c:v>
                </c:pt>
                <c:pt idx="3">
                  <c:v>2528.6999999999998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5E-46FB-82AA-445A47B42925}"/>
            </c:ext>
          </c:extLst>
        </c:ser>
      </c:pie3DChart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spPr>
    <a:gradFill>
      <a:gsLst>
        <a:gs pos="0">
          <a:srgbClr val="1AB39F">
            <a:lumMod val="20000"/>
            <a:lumOff val="8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40"/>
      <c:depthPercent val="1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dLbl>
              <c:idx val="0"/>
              <c:layout>
                <c:manualLayout>
                  <c:x val="-8.1790244969378825E-2"/>
                  <c:y val="9.3385214007782102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"/>
                  <c:y val="-8.5603112840466927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7.7160493827160741E-3"/>
                  <c:y val="2.0752269779507088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4.7839506172839497E-2"/>
                  <c:y val="-3.1128404669260701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диц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Налоги на имущество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228598</c:v>
                </c:pt>
                <c:pt idx="1">
                  <c:v>15483.7</c:v>
                </c:pt>
                <c:pt idx="2">
                  <c:v>20203.900000000001</c:v>
                </c:pt>
                <c:pt idx="3">
                  <c:v>2528.6999999999998</c:v>
                </c:pt>
                <c:pt idx="4">
                  <c:v>50815.3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5E-46FB-82AA-445A47B42925}"/>
            </c:ext>
          </c:extLst>
        </c:ser>
      </c:pie3DChart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spPr>
    <a:gradFill>
      <a:gsLst>
        <a:gs pos="0">
          <a:srgbClr val="1AB39F">
            <a:lumMod val="20000"/>
            <a:lumOff val="8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aseline="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dLbl>
              <c:idx val="0"/>
              <c:layout>
                <c:manualLayout>
                  <c:x val="-8.4876543209876767E-2"/>
                  <c:y val="-0.11154313110004688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C5-40F4-A53C-8B19E9C4C989}"/>
                </c:ext>
              </c:extLst>
            </c:dLbl>
            <c:dLbl>
              <c:idx val="1"/>
              <c:layout>
                <c:manualLayout>
                  <c:x val="-2.0061728395061668E-2"/>
                  <c:y val="0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C5-40F4-A53C-8B19E9C4C989}"/>
                </c:ext>
              </c:extLst>
            </c:dLbl>
            <c:dLbl>
              <c:idx val="2"/>
              <c:layout>
                <c:manualLayout>
                  <c:x val="-2.160493827160501E-2"/>
                  <c:y val="0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C5-40F4-A53C-8B19E9C4C989}"/>
                </c:ext>
              </c:extLst>
            </c:dLbl>
            <c:dLbl>
              <c:idx val="3"/>
              <c:layout>
                <c:manualLayout>
                  <c:x val="9.2592592592593004E-3"/>
                  <c:y val="9.597897327213339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C5-40F4-A53C-8B19E9C4C989}"/>
                </c:ext>
              </c:extLst>
            </c:dLbl>
            <c:dLbl>
              <c:idx val="4"/>
              <c:layout>
                <c:manualLayout>
                  <c:x val="2.9320987654320996E-2"/>
                  <c:y val="-5.1880526093045134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C5-40F4-A53C-8B19E9C4C989}"/>
                </c:ext>
              </c:extLst>
            </c:dLbl>
            <c:dLbl>
              <c:idx val="5"/>
              <c:layout>
                <c:manualLayout>
                  <c:x val="4.1666666666666664E-2"/>
                  <c:y val="0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C5-40F4-A53C-8B19E9C4C989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активов</c:v>
                </c:pt>
                <c:pt idx="4">
                  <c:v>Штрафы, санкции, возмещение ушерба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20748.7</c:v>
                </c:pt>
                <c:pt idx="1">
                  <c:v>102.8</c:v>
                </c:pt>
                <c:pt idx="2">
                  <c:v>5936.3</c:v>
                </c:pt>
                <c:pt idx="3">
                  <c:v>15668.6</c:v>
                </c:pt>
                <c:pt idx="4">
                  <c:v>3551.7</c:v>
                </c:pt>
                <c:pt idx="5">
                  <c:v>2735.7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5C5-40F4-A53C-8B19E9C4C989}"/>
            </c:ext>
          </c:extLst>
        </c:ser>
      </c:pie3DChart>
    </c:plotArea>
    <c:legend>
      <c:legendPos val="r"/>
      <c:layout>
        <c:manualLayout>
          <c:xMode val="edge"/>
          <c:yMode val="edge"/>
          <c:x val="0.66517740837951456"/>
          <c:y val="0.12907895317353588"/>
          <c:w val="0.3147608632254334"/>
          <c:h val="0.83027224612448736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6">
            <a:lumMod val="20000"/>
            <a:lumOff val="80000"/>
          </a:scheme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dLbl>
              <c:idx val="0"/>
              <c:layout>
                <c:manualLayout>
                  <c:x val="-6.6358024691358083E-2"/>
                  <c:y val="-9.0791180285343692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47-44D1-BC75-22C1B4768667}"/>
                </c:ext>
              </c:extLst>
            </c:dLbl>
            <c:dLbl>
              <c:idx val="1"/>
              <c:layout>
                <c:manualLayout>
                  <c:x val="-2.7777777777777891E-2"/>
                  <c:y val="3.372243839169892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47-44D1-BC75-22C1B4768667}"/>
                </c:ext>
              </c:extLst>
            </c:dLbl>
            <c:dLbl>
              <c:idx val="2"/>
              <c:layout>
                <c:manualLayout>
                  <c:x val="9.2592592592593004E-3"/>
                  <c:y val="-0.10116731517509731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47-44D1-BC75-22C1B4768667}"/>
                </c:ext>
              </c:extLst>
            </c:dLbl>
            <c:dLbl>
              <c:idx val="3"/>
              <c:layout>
                <c:manualLayout>
                  <c:x val="3.3950617283950615E-2"/>
                  <c:y val="-7.7821011673151596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47-44D1-BC75-22C1B4768667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outEnd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субъектов Российской Федерации и муниципальных образований</c:v>
                </c:pt>
                <c:pt idx="1">
                  <c:v>Субсидии бюджетам Российской Федерации и муниципальных образований</c:v>
                </c:pt>
                <c:pt idx="2">
                  <c:v>Субвенции бюджетам субъектов Российской Федерации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302581</c:v>
                </c:pt>
                <c:pt idx="1">
                  <c:v>145110</c:v>
                </c:pt>
                <c:pt idx="2">
                  <c:v>295325.2</c:v>
                </c:pt>
                <c:pt idx="3">
                  <c:v>34954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47-44D1-BC75-22C1B4768667}"/>
            </c:ext>
          </c:extLst>
        </c:ser>
      </c:pie3DChart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rgbClr val="0F6FC6">
            <a:tint val="66000"/>
            <a:satMod val="16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otX val="6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7.3326027747758912E-2"/>
          <c:w val="1"/>
          <c:h val="0.8130105242116462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2017 года</c:v>
                </c:pt>
              </c:strCache>
            </c:strRef>
          </c:tx>
          <c:dLbls>
            <c:dLbl>
              <c:idx val="0"/>
              <c:layout>
                <c:manualLayout>
                  <c:x val="-3.3049298794376694E-2"/>
                  <c:y val="-3.542026004701744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937 212,0</a:t>
                    </a:r>
                    <a:endParaRPr lang="en-US" dirty="0"/>
                  </a:p>
                </c:rich>
              </c:tx>
              <c:spPr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937212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2018 года</c:v>
                </c:pt>
              </c:strCache>
            </c:strRef>
          </c:tx>
          <c:dLbls>
            <c:dLbl>
              <c:idx val="0"/>
              <c:layout>
                <c:manualLayout>
                  <c:x val="-5.0857689679013329E-2"/>
                  <c:y val="-4.47291987560135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1 </a:t>
                    </a:r>
                    <a:r>
                      <a:rPr lang="ru-RU" dirty="0" smtClean="0"/>
                      <a:t>139 070,5</a:t>
                    </a:r>
                    <a:endParaRPr lang="ru-RU" dirty="0"/>
                  </a:p>
                </c:rich>
              </c:tx>
              <c:spPr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1139070.5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2019 года</c:v>
                </c:pt>
              </c:strCache>
            </c:strRef>
          </c:tx>
          <c:dLbls>
            <c:dLbl>
              <c:idx val="0"/>
              <c:layout>
                <c:manualLayout>
                  <c:x val="-3.13108072590568E-2"/>
                  <c:y val="-5.15904431479482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 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93 134,0</a:t>
                    </a:r>
                    <a:endParaRPr lang="en-US" dirty="0"/>
                  </a:p>
                </c:rich>
              </c:tx>
              <c:spPr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1093134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 2020 года</c:v>
                </c:pt>
              </c:strCache>
            </c:strRef>
          </c:tx>
          <c:dLbls>
            <c:dLbl>
              <c:idx val="0"/>
              <c:layout>
                <c:manualLayout>
                  <c:x val="1.7246165829864085E-2"/>
                  <c:y val="-3.110005331437711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1 143 926,9</a:t>
                    </a:r>
                    <a:endParaRPr lang="en-US" dirty="0"/>
                  </a:p>
                </c:rich>
              </c:tx>
              <c:spPr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#,##0.00</c:formatCode>
                <c:ptCount val="1"/>
                <c:pt idx="0">
                  <c:v>1143926.9000000004</c:v>
                </c:pt>
              </c:numCache>
            </c:numRef>
          </c:val>
        </c:ser>
        <c:dLbls>
          <c:showVal val="1"/>
        </c:dLbls>
        <c:gapDepth val="100"/>
        <c:shape val="box"/>
        <c:axId val="121455360"/>
        <c:axId val="121456896"/>
        <c:axId val="118750272"/>
      </c:bar3DChart>
      <c:catAx>
        <c:axId val="121455360"/>
        <c:scaling>
          <c:orientation val="minMax"/>
        </c:scaling>
        <c:axPos val="b"/>
        <c:numFmt formatCode="General" sourceLinked="1"/>
        <c:majorTickMark val="none"/>
        <c:tickLblPos val="nextTo"/>
        <c:crossAx val="121456896"/>
        <c:crossesAt val="0"/>
        <c:auto val="1"/>
        <c:lblAlgn val="ctr"/>
        <c:lblOffset val="100"/>
      </c:catAx>
      <c:valAx>
        <c:axId val="121456896"/>
        <c:scaling>
          <c:orientation val="minMax"/>
        </c:scaling>
        <c:delete val="1"/>
        <c:axPos val="l"/>
        <c:numFmt formatCode="#,##0.00" sourceLinked="1"/>
        <c:tickLblPos val="none"/>
        <c:crossAx val="121455360"/>
        <c:crosses val="autoZero"/>
        <c:crossBetween val="between"/>
      </c:valAx>
      <c:serAx>
        <c:axId val="118750272"/>
        <c:scaling>
          <c:orientation val="minMax"/>
        </c:scaling>
        <c:delete val="1"/>
        <c:axPos val="b"/>
        <c:tickLblPos val="none"/>
        <c:crossAx val="121456896"/>
        <c:crossesAt val="0"/>
      </c:serAx>
      <c:spPr>
        <a:noFill/>
        <a:ln w="23656">
          <a:noFill/>
        </a:ln>
      </c:spPr>
    </c:plotArea>
    <c:legend>
      <c:legendPos val="t"/>
      <c:layout>
        <c:manualLayout>
          <c:xMode val="edge"/>
          <c:yMode val="edge"/>
          <c:x val="0.45203896179644315"/>
          <c:y val="0.87416368408494349"/>
          <c:w val="0.54796098823012951"/>
          <c:h val="0.12583641136665136"/>
        </c:manualLayout>
      </c:layout>
    </c:legend>
    <c:plotVisOnly val="1"/>
    <c:dispBlanksAs val="gap"/>
  </c:chart>
  <c:txPr>
    <a:bodyPr/>
    <a:lstStyle/>
    <a:p>
      <a:pPr>
        <a:defRPr sz="1675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88156253037814658"/>
          <c:y val="1.7359857311996959E-2"/>
        </c:manualLayout>
      </c:layout>
      <c:txPr>
        <a:bodyPr/>
        <a:lstStyle/>
        <a:p>
          <a:pPr>
            <a:defRPr sz="1200" b="0" baseline="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6.2642655779138717E-2"/>
          <c:y val="0.15248774444361379"/>
          <c:w val="0.431873602605231"/>
          <c:h val="0.75918168128077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3148148148148147E-2"/>
                  <c:y val="8.8652262605334233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67-49F4-9E74-49CED85AD095}"/>
                </c:ext>
              </c:extLst>
            </c:dLbl>
            <c:dLbl>
              <c:idx val="1"/>
              <c:layout>
                <c:manualLayout>
                  <c:x val="2.1604938271605069E-2"/>
                  <c:y val="4.069165126934456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67-49F4-9E74-49CED85AD095}"/>
                </c:ext>
              </c:extLst>
            </c:dLbl>
            <c:dLbl>
              <c:idx val="2"/>
              <c:layout>
                <c:manualLayout>
                  <c:x val="-1.0802469135802534E-2"/>
                  <c:y val="-7.9529215751193514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67-49F4-9E74-49CED85AD095}"/>
                </c:ext>
              </c:extLst>
            </c:dLbl>
            <c:dLbl>
              <c:idx val="4"/>
              <c:layout>
                <c:manualLayout>
                  <c:x val="-3.0864197530864343E-3"/>
                  <c:y val="2.8743044504491042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67-49F4-9E74-49CED85AD095}"/>
                </c:ext>
              </c:extLst>
            </c:dLbl>
            <c:dLbl>
              <c:idx val="5"/>
              <c:layout>
                <c:manualLayout>
                  <c:x val="-1.5432098765432172E-3"/>
                  <c:y val="-8.1383302538689264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67-49F4-9E74-49CED85AD095}"/>
                </c:ext>
              </c:extLst>
            </c:dLbl>
            <c:dLbl>
              <c:idx val="9"/>
              <c:layout>
                <c:manualLayout>
                  <c:x val="1.0802469135802534E-2"/>
                  <c:y val="0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67-49F4-9E74-49CED85AD095}"/>
                </c:ext>
              </c:extLst>
            </c:dLbl>
            <c:dLbl>
              <c:idx val="10"/>
              <c:layout>
                <c:manualLayout>
                  <c:x val="1.3888888888888966E-2"/>
                  <c:y val="8.1383302538689268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67-49F4-9E74-49CED85AD09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0100 Общегосударственные вопросы 146 674,0</c:v>
                </c:pt>
                <c:pt idx="1">
                  <c:v>0200 Национальная оборона 994,9</c:v>
                </c:pt>
                <c:pt idx="2">
                  <c:v>0300 Национальная безопасность и правоохранительная деятельность  5 960,7</c:v>
                </c:pt>
                <c:pt idx="3">
                  <c:v>0400 Национальная экономика 150 339,5</c:v>
                </c:pt>
                <c:pt idx="4">
                  <c:v>0500 Жилищно-коммунальное хозяйство 19 451,4</c:v>
                </c:pt>
                <c:pt idx="5">
                  <c:v>0600 Охрана окружающей среды 1 439,9</c:v>
                </c:pt>
                <c:pt idx="6">
                  <c:v>0700 Образование 448 538,7</c:v>
                </c:pt>
                <c:pt idx="7">
                  <c:v>0800 Культура, кинематография 127 545,1</c:v>
                </c:pt>
                <c:pt idx="8">
                  <c:v>1000 Социальная политика 48 756,7</c:v>
                </c:pt>
                <c:pt idx="9">
                  <c:v>1100 Физическая культура и спорт  64 044,6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146674</c:v>
                </c:pt>
                <c:pt idx="1">
                  <c:v>994.9</c:v>
                </c:pt>
                <c:pt idx="2">
                  <c:v>5960.7</c:v>
                </c:pt>
                <c:pt idx="3">
                  <c:v>150339.5</c:v>
                </c:pt>
                <c:pt idx="4">
                  <c:v>149632.79999999999</c:v>
                </c:pt>
                <c:pt idx="5">
                  <c:v>1439.9</c:v>
                </c:pt>
                <c:pt idx="6">
                  <c:v>448538.7</c:v>
                </c:pt>
                <c:pt idx="7">
                  <c:v>127545.1</c:v>
                </c:pt>
                <c:pt idx="8">
                  <c:v>48756.7</c:v>
                </c:pt>
                <c:pt idx="9">
                  <c:v>64044.6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767-49F4-9E74-49CED85AD095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55956632157091091"/>
          <c:y val="8.1247549514892728E-2"/>
          <c:w val="0.43117441916982846"/>
          <c:h val="0.8646006310148735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2">
            <a:lumMod val="20000"/>
            <a:lumOff val="80000"/>
          </a:schemeClr>
        </a:gs>
        <a:gs pos="50000">
          <a:srgbClr val="7FD13B">
            <a:tint val="44500"/>
            <a:satMod val="160000"/>
          </a:srgbClr>
        </a:gs>
        <a:gs pos="100000">
          <a:srgbClr val="7FD13B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57"/>
      <c:perspective val="30"/>
    </c:view3D>
    <c:plotArea>
      <c:layout>
        <c:manualLayout>
          <c:layoutTarget val="inner"/>
          <c:xMode val="edge"/>
          <c:yMode val="edge"/>
          <c:x val="8.3817931949722507E-2"/>
          <c:y val="5.5814337901923285E-2"/>
          <c:w val="0.82256906802569307"/>
          <c:h val="0.8014583062443116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dPt>
            <c:idx val="0"/>
            <c:spPr>
              <a:solidFill>
                <a:schemeClr val="accent1">
                  <a:lumMod val="60000"/>
                  <a:lumOff val="40000"/>
                  <a:alpha val="66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4B-44A2-9354-4354F97E25A8}"/>
              </c:ext>
            </c:extLst>
          </c:dPt>
          <c:dPt>
            <c:idx val="1"/>
            <c:spPr>
              <a:solidFill>
                <a:srgbClr val="EAD428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4B-44A2-9354-4354F97E25A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4B-44A2-9354-4354F97E25A8}"/>
                </c:ext>
              </c:extLst>
            </c:dLbl>
            <c:dLbl>
              <c:idx val="1"/>
              <c:layout>
                <c:manualLayout>
                  <c:x val="0.13830027257245411"/>
                  <c:y val="-0.2457857608556323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18 678</a:t>
                    </a:r>
                    <a:endPara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800" b="1"/>
                    </a:pPr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1,6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4B-44A2-9354-4354F97E25A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'нац проекты'!$D$8:$D$9</c:f>
              <c:numCache>
                <c:formatCode>General</c:formatCode>
                <c:ptCount val="2"/>
                <c:pt idx="0">
                  <c:v>1143926.9000000004</c:v>
                </c:pt>
                <c:pt idx="1">
                  <c:v>18678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4B-44A2-9354-4354F97E25A8}"/>
            </c:ext>
          </c:extLst>
        </c:ser>
      </c:pie3DChart>
    </c:plotArea>
    <c:plotVisOnly val="1"/>
    <c:dispBlanksAs val="zero"/>
  </c:chart>
  <c:spPr>
    <a:scene3d>
      <a:camera prst="orthographicFront"/>
      <a:lightRig rig="threePt" dir="t"/>
    </a:scene3d>
    <a:sp3d>
      <a:bevelT w="635000"/>
    </a:sp3d>
  </c:sp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200" baseline="0" dirty="0" smtClean="0"/>
            <a:t>Бюджетное законодательство 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aseline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baseline="0" dirty="0" smtClean="0"/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aseline="0" dirty="0" smtClean="0"/>
            <a:t>Нормативно правовые акты Совета Депутатов и Главы городского округа Лотошино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2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№204, от 21.07.2020 №474 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endParaRPr lang="ru-RU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endParaRPr lang="ru-RU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endParaRPr lang="ru-RU"/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endParaRPr lang="ru-RU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2E70A663-3A4B-42AD-8A7D-8C4DD34FF9F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dirty="0" smtClean="0"/>
            <a:t>Указ Президента РФ от 04.02.2021 N 68 "Об оценке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Федерации"</a:t>
          </a:r>
          <a:endParaRPr lang="ru-RU" sz="1200" baseline="0" dirty="0"/>
        </a:p>
      </dgm:t>
    </dgm:pt>
    <dgm:pt modelId="{5B6089D8-D78E-4209-8F84-202B36AFFF40}" type="parTrans" cxnId="{702FA443-37AE-408E-BE5C-D86EF7C8EF3E}">
      <dgm:prSet/>
      <dgm:spPr/>
      <dgm:t>
        <a:bodyPr/>
        <a:lstStyle/>
        <a:p>
          <a:endParaRPr lang="ru-RU"/>
        </a:p>
      </dgm:t>
    </dgm:pt>
    <dgm:pt modelId="{967FC97D-6776-40DF-8EB0-BA8A42CD5F72}" type="sibTrans" cxnId="{702FA443-37AE-408E-BE5C-D86EF7C8EF3E}">
      <dgm:prSet/>
      <dgm:spPr/>
      <dgm:t>
        <a:bodyPr/>
        <a:lstStyle/>
        <a:p>
          <a:endParaRPr lang="ru-RU"/>
        </a:p>
      </dgm:t>
    </dgm:pt>
    <dgm:pt modelId="{0107F0C8-34EB-454B-A92E-981FE52FF6AB}">
      <dgm:prSet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aseline="0" dirty="0" smtClean="0"/>
            <a:t>Методические рекомендации МЭФ МО по составлению и исполнению местных бюджетов на основе муниципальных программ </a:t>
          </a:r>
          <a:endParaRPr lang="ru-RU" sz="1200" b="0" dirty="0"/>
        </a:p>
      </dgm:t>
    </dgm:pt>
    <dgm:pt modelId="{8C62A426-1408-483B-A34A-E145E10B2FE1}" type="parTrans" cxnId="{48DB4BC2-3429-4942-823F-5EB45DD7B5FE}">
      <dgm:prSet/>
      <dgm:spPr/>
      <dgm:t>
        <a:bodyPr/>
        <a:lstStyle/>
        <a:p>
          <a:endParaRPr lang="ru-RU"/>
        </a:p>
      </dgm:t>
    </dgm:pt>
    <dgm:pt modelId="{AF558DE6-BEFC-4CB6-A58C-30944DC6731F}" type="sibTrans" cxnId="{48DB4BC2-3429-4942-823F-5EB45DD7B5FE}">
      <dgm:prSet/>
      <dgm:spPr/>
      <dgm:t>
        <a:bodyPr/>
        <a:lstStyle/>
        <a:p>
          <a:endParaRPr lang="ru-RU"/>
        </a:p>
      </dgm:t>
    </dgm:pt>
    <dgm:pt modelId="{366CE315-E544-4DA4-9AD2-D64CA6E10FFF}">
      <dgm:prSet/>
      <dgm:spPr/>
      <dgm:t>
        <a:bodyPr/>
        <a:lstStyle/>
        <a:p>
          <a:endParaRPr lang="ru-RU" b="0" dirty="0"/>
        </a:p>
      </dgm:t>
    </dgm:pt>
    <dgm:pt modelId="{5E28639D-C67F-41DE-A031-04F24D50AE27}" type="parTrans" cxnId="{99ABB1AA-8B50-487D-8ECD-61894343411E}">
      <dgm:prSet/>
      <dgm:spPr/>
      <dgm:t>
        <a:bodyPr/>
        <a:lstStyle/>
        <a:p>
          <a:endParaRPr lang="ru-RU"/>
        </a:p>
      </dgm:t>
    </dgm:pt>
    <dgm:pt modelId="{C0F310D7-4062-44AD-A00B-8CAB6DB02ED1}" type="sibTrans" cxnId="{99ABB1AA-8B50-487D-8ECD-61894343411E}">
      <dgm:prSet/>
      <dgm:spPr/>
      <dgm:t>
        <a:bodyPr/>
        <a:lstStyle/>
        <a:p>
          <a:endParaRPr lang="ru-RU"/>
        </a:p>
      </dgm:t>
    </dgm:pt>
    <dgm:pt modelId="{48C81032-38A0-4537-B7BE-32986E907202}">
      <dgm:prSet/>
      <dgm:spPr/>
      <dgm:t>
        <a:bodyPr/>
        <a:lstStyle/>
        <a:p>
          <a:endParaRPr lang="ru-RU" baseline="0" dirty="0" smtClean="0"/>
        </a:p>
      </dgm:t>
    </dgm:pt>
    <dgm:pt modelId="{28B63D06-B25D-4F0D-B6E7-0C8A1E09D811}" type="parTrans" cxnId="{969A5DED-9473-45B8-8A2A-1C52FFA19D52}">
      <dgm:prSet/>
      <dgm:spPr/>
      <dgm:t>
        <a:bodyPr/>
        <a:lstStyle/>
        <a:p>
          <a:endParaRPr lang="ru-RU"/>
        </a:p>
      </dgm:t>
    </dgm:pt>
    <dgm:pt modelId="{3A8038A3-70DC-4069-B20C-5EAC2A904737}" type="sibTrans" cxnId="{969A5DED-9473-45B8-8A2A-1C52FFA19D52}">
      <dgm:prSet/>
      <dgm:spPr/>
      <dgm:t>
        <a:bodyPr/>
        <a:lstStyle/>
        <a:p>
          <a:endParaRPr lang="ru-RU"/>
        </a:p>
      </dgm:t>
    </dgm:pt>
    <dgm:pt modelId="{B00638BF-48A5-441A-B4C2-5FF2157FE643}">
      <dgm:prSet/>
      <dgm:spPr/>
      <dgm:t>
        <a:bodyPr/>
        <a:lstStyle/>
        <a:p>
          <a:endParaRPr lang="ru-RU"/>
        </a:p>
      </dgm:t>
    </dgm:pt>
    <dgm:pt modelId="{B6FFC51B-0932-4BEB-95CC-76EC9B860963}" type="parTrans" cxnId="{1E48F1B2-377F-4476-B6A5-FCF9208EAEB1}">
      <dgm:prSet/>
      <dgm:spPr/>
      <dgm:t>
        <a:bodyPr/>
        <a:lstStyle/>
        <a:p>
          <a:endParaRPr lang="ru-RU"/>
        </a:p>
      </dgm:t>
    </dgm:pt>
    <dgm:pt modelId="{1D2A821B-118D-47DD-84B5-3568FFE25970}" type="sibTrans" cxnId="{1E48F1B2-377F-4476-B6A5-FCF9208EAEB1}">
      <dgm:prSet/>
      <dgm:spPr/>
      <dgm:t>
        <a:bodyPr/>
        <a:lstStyle/>
        <a:p>
          <a:endParaRPr lang="ru-RU"/>
        </a:p>
      </dgm:t>
    </dgm:pt>
    <dgm:pt modelId="{1718F6AC-4A11-4B45-A614-9F3E920949C3}">
      <dgm:prSet/>
      <dgm:spPr/>
      <dgm:t>
        <a:bodyPr/>
        <a:lstStyle/>
        <a:p>
          <a:endParaRPr lang="ru-RU"/>
        </a:p>
      </dgm:t>
    </dgm:pt>
    <dgm:pt modelId="{B8C3DA7A-143A-4481-AD53-7FC5B19549B1}" type="parTrans" cxnId="{65B767D9-4876-4CBC-9C7D-9DC6552C63C8}">
      <dgm:prSet/>
      <dgm:spPr/>
      <dgm:t>
        <a:bodyPr/>
        <a:lstStyle/>
        <a:p>
          <a:endParaRPr lang="ru-RU"/>
        </a:p>
      </dgm:t>
    </dgm:pt>
    <dgm:pt modelId="{C818504F-092B-4D76-AF1D-C0FDDDC920EC}" type="sibTrans" cxnId="{65B767D9-4876-4CBC-9C7D-9DC6552C63C8}">
      <dgm:prSet/>
      <dgm:spPr/>
      <dgm:t>
        <a:bodyPr/>
        <a:lstStyle/>
        <a:p>
          <a:endParaRPr lang="ru-RU"/>
        </a:p>
      </dgm:t>
    </dgm:pt>
    <dgm:pt modelId="{29E94DD1-30C6-4CC4-B2A0-56EE3556EDE6}">
      <dgm:prSet/>
      <dgm:spPr/>
      <dgm:t>
        <a:bodyPr/>
        <a:lstStyle/>
        <a:p>
          <a:endParaRPr lang="ru-RU"/>
        </a:p>
      </dgm:t>
    </dgm:pt>
    <dgm:pt modelId="{AA9A87E8-C031-455E-8FCA-A13F05D35125}" type="parTrans" cxnId="{9C9ED7B3-E779-45D6-9905-AA0E02CD64A3}">
      <dgm:prSet/>
      <dgm:spPr/>
      <dgm:t>
        <a:bodyPr/>
        <a:lstStyle/>
        <a:p>
          <a:endParaRPr lang="ru-RU"/>
        </a:p>
      </dgm:t>
    </dgm:pt>
    <dgm:pt modelId="{5A0C39F3-2DD0-4260-8B5F-F132F4385B36}" type="sibTrans" cxnId="{9C9ED7B3-E779-45D6-9905-AA0E02CD64A3}">
      <dgm:prSet/>
      <dgm:spPr/>
      <dgm:t>
        <a:bodyPr/>
        <a:lstStyle/>
        <a:p>
          <a:endParaRPr lang="ru-RU"/>
        </a:p>
      </dgm:t>
    </dgm:pt>
    <dgm:pt modelId="{5A8400F9-1769-4764-A08C-EF871B5AB7A6}">
      <dgm:prSet/>
      <dgm:spPr/>
      <dgm:t>
        <a:bodyPr/>
        <a:lstStyle/>
        <a:p>
          <a:endParaRPr lang="ru-RU"/>
        </a:p>
      </dgm:t>
    </dgm:pt>
    <dgm:pt modelId="{6634FFD9-DE7A-4071-89EB-8036F42420D6}" type="parTrans" cxnId="{44716F00-6C00-4464-AE8F-B205CB2F59CE}">
      <dgm:prSet/>
      <dgm:spPr/>
      <dgm:t>
        <a:bodyPr/>
        <a:lstStyle/>
        <a:p>
          <a:endParaRPr lang="ru-RU"/>
        </a:p>
      </dgm:t>
    </dgm:pt>
    <dgm:pt modelId="{FCDE6478-F3A6-4905-A136-A8220F9B8A0F}" type="sibTrans" cxnId="{44716F00-6C00-4464-AE8F-B205CB2F59CE}">
      <dgm:prSet/>
      <dgm:spPr/>
      <dgm:t>
        <a:bodyPr/>
        <a:lstStyle/>
        <a:p>
          <a:endParaRPr lang="ru-RU"/>
        </a:p>
      </dgm:t>
    </dgm:pt>
    <dgm:pt modelId="{282F736B-1727-46DF-BAC9-184D82D120D6}">
      <dgm:prSet custT="1"/>
      <dgm:spPr/>
      <dgm:t>
        <a:bodyPr/>
        <a:lstStyle/>
        <a:p>
          <a:endParaRPr lang="ru-RU"/>
        </a:p>
      </dgm:t>
    </dgm:pt>
    <dgm:pt modelId="{BF3F7D11-0494-4471-8294-229912D45622}" type="parTrans" cxnId="{5953D114-6B89-46F2-9E18-42F61CC0D3B5}">
      <dgm:prSet/>
      <dgm:spPr/>
      <dgm:t>
        <a:bodyPr/>
        <a:lstStyle/>
        <a:p>
          <a:endParaRPr lang="ru-RU"/>
        </a:p>
      </dgm:t>
    </dgm:pt>
    <dgm:pt modelId="{D244911E-593E-4D3E-AE68-BC4369E87642}" type="sibTrans" cxnId="{5953D114-6B89-46F2-9E18-42F61CC0D3B5}">
      <dgm:prSet/>
      <dgm:spPr/>
      <dgm:t>
        <a:bodyPr/>
        <a:lstStyle/>
        <a:p>
          <a:endParaRPr lang="ru-RU"/>
        </a:p>
      </dgm:t>
    </dgm:pt>
    <dgm:pt modelId="{357E16B3-653B-4198-96B4-972E108F2C23}">
      <dgm:prSet/>
      <dgm:spPr/>
      <dgm:t>
        <a:bodyPr/>
        <a:lstStyle/>
        <a:p>
          <a:endParaRPr lang="ru-RU"/>
        </a:p>
      </dgm:t>
    </dgm:pt>
    <dgm:pt modelId="{36BBFA6E-0B48-45B0-9180-C0282B31C64B}" type="parTrans" cxnId="{DF463A17-71E4-4545-B1B3-1209E5658111}">
      <dgm:prSet/>
      <dgm:spPr/>
      <dgm:t>
        <a:bodyPr/>
        <a:lstStyle/>
        <a:p>
          <a:endParaRPr lang="ru-RU"/>
        </a:p>
      </dgm:t>
    </dgm:pt>
    <dgm:pt modelId="{E20566C1-0222-4BD9-9812-EB48042722F1}" type="sibTrans" cxnId="{DF463A17-71E4-4545-B1B3-1209E5658111}">
      <dgm:prSet/>
      <dgm:spPr/>
      <dgm:t>
        <a:bodyPr/>
        <a:lstStyle/>
        <a:p>
          <a:endParaRPr lang="ru-RU"/>
        </a:p>
      </dgm:t>
    </dgm:pt>
    <dgm:pt modelId="{76FE26CE-5FA5-45F5-BAA6-3A60A1C48F11}">
      <dgm:prSet/>
      <dgm:spPr/>
      <dgm:t>
        <a:bodyPr/>
        <a:lstStyle/>
        <a:p>
          <a:endParaRPr lang="ru-RU"/>
        </a:p>
      </dgm:t>
    </dgm:pt>
    <dgm:pt modelId="{3565FDE5-9E34-42FB-B33D-22A7DE79365E}" type="parTrans" cxnId="{A518B457-CAC5-4946-BAB3-E2924549EBB7}">
      <dgm:prSet/>
      <dgm:spPr/>
      <dgm:t>
        <a:bodyPr/>
        <a:lstStyle/>
        <a:p>
          <a:endParaRPr lang="ru-RU"/>
        </a:p>
      </dgm:t>
    </dgm:pt>
    <dgm:pt modelId="{9C97BD9E-9C7D-4CD6-BE05-AF07D89D84C4}" type="sibTrans" cxnId="{A518B457-CAC5-4946-BAB3-E2924549EBB7}">
      <dgm:prSet/>
      <dgm:spPr/>
      <dgm:t>
        <a:bodyPr/>
        <a:lstStyle/>
        <a:p>
          <a:endParaRPr lang="ru-RU"/>
        </a:p>
      </dgm:t>
    </dgm:pt>
    <dgm:pt modelId="{893FF51F-A0B0-4988-B624-101A89E8A00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aseline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200" dirty="0" smtClean="0"/>
            <a:t>»</a:t>
          </a:r>
          <a:endParaRPr lang="ru-RU" sz="1200" baseline="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aseline="0" dirty="0"/>
        </a:p>
      </dgm:t>
    </dgm:pt>
    <dgm:pt modelId="{EAB08357-C2E7-4AF5-898A-00C3E07CE058}" type="parTrans" cxnId="{18EFA5E8-5CA8-49FF-AE1A-7281F6EA6ACE}">
      <dgm:prSet/>
      <dgm:spPr/>
      <dgm:t>
        <a:bodyPr/>
        <a:lstStyle/>
        <a:p>
          <a:endParaRPr lang="ru-RU"/>
        </a:p>
      </dgm:t>
    </dgm:pt>
    <dgm:pt modelId="{5C8C28E2-BFFD-4E1D-A444-E112E0D7C170}" type="sibTrans" cxnId="{18EFA5E8-5CA8-49FF-AE1A-7281F6EA6ACE}">
      <dgm:prSet/>
      <dgm:spPr/>
      <dgm:t>
        <a:bodyPr/>
        <a:lstStyle/>
        <a:p>
          <a:endParaRPr lang="ru-RU"/>
        </a:p>
      </dgm:t>
    </dgm:pt>
    <dgm:pt modelId="{C970E0A0-E2C8-46C1-8104-0F53566A963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aseline="0" dirty="0" smtClean="0"/>
            <a:t>Законодательство Российской Федерации и Московской области о налогах и сборах  </a:t>
          </a:r>
        </a:p>
        <a:p>
          <a:endParaRPr lang="ru-RU" sz="1200" baseline="0" dirty="0"/>
        </a:p>
      </dgm:t>
    </dgm:pt>
    <dgm:pt modelId="{A9219391-A0E5-474C-9FD8-256B495E2B57}" type="parTrans" cxnId="{E1877733-F761-4B42-9560-C73C99608447}">
      <dgm:prSet/>
      <dgm:spPr/>
      <dgm:t>
        <a:bodyPr/>
        <a:lstStyle/>
        <a:p>
          <a:endParaRPr lang="ru-RU"/>
        </a:p>
      </dgm:t>
    </dgm:pt>
    <dgm:pt modelId="{7CCAC0DA-493D-464E-80B9-061546A32271}" type="sibTrans" cxnId="{E1877733-F761-4B42-9560-C73C99608447}">
      <dgm:prSet/>
      <dgm:spPr/>
      <dgm:t>
        <a:bodyPr/>
        <a:lstStyle/>
        <a:p>
          <a:endParaRPr lang="ru-RU"/>
        </a:p>
      </dgm:t>
    </dgm:pt>
    <dgm:pt modelId="{6B201829-184A-46C5-87E6-EFDBA5A3EF8C}">
      <dgm:prSet/>
      <dgm:spPr/>
      <dgm:t>
        <a:bodyPr/>
        <a:lstStyle/>
        <a:p>
          <a:endParaRPr lang="ru-RU"/>
        </a:p>
      </dgm:t>
    </dgm:pt>
    <dgm:pt modelId="{A89E4006-2A34-48E8-BA59-65BC1C5D57C0}" type="parTrans" cxnId="{6ACFDD87-E6D6-4F5E-88CE-3AC75A5155C3}">
      <dgm:prSet/>
      <dgm:spPr/>
      <dgm:t>
        <a:bodyPr/>
        <a:lstStyle/>
        <a:p>
          <a:endParaRPr lang="ru-RU"/>
        </a:p>
      </dgm:t>
    </dgm:pt>
    <dgm:pt modelId="{080894D5-BB38-4341-8220-9B705EEC65D4}" type="sibTrans" cxnId="{6ACFDD87-E6D6-4F5E-88CE-3AC75A5155C3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7546" custScaleY="113735" custLinFactNeighborX="-332" custLinFactNeighborY="-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8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F40A4E6-E6E6-4FBE-B489-318293EB219C}" type="pres">
      <dgm:prSet presAssocID="{2E70A663-3A4B-42AD-8A7D-8C4DD34FF9F3}" presName="text_3" presStyleLbl="node1" presStyleIdx="2" presStyleCnt="7" custScaleY="132021" custLinFactNeighborX="766" custLinFactNeighborY="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EF685-AFD2-4CFC-81DD-214EF39B27E6}" type="pres">
      <dgm:prSet presAssocID="{2E70A663-3A4B-42AD-8A7D-8C4DD34FF9F3}" presName="accent_3" presStyleCnt="0"/>
      <dgm:spPr/>
    </dgm:pt>
    <dgm:pt modelId="{B0C7CA1D-5CB9-4CB4-A6B9-95389BE1BD00}" type="pres">
      <dgm:prSet presAssocID="{2E70A663-3A4B-42AD-8A7D-8C4DD34FF9F3}" presName="accentRepeatNode" presStyleLbl="solidFgAcc1" presStyleIdx="2" presStyleCnt="7" custScaleX="116738" custScaleY="1056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F98259-B00F-4774-9FB3-9D6E7B960718}" type="pres">
      <dgm:prSet presAssocID="{893FF51F-A0B0-4988-B624-101A89E8A00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D9282-D964-422C-9604-517EBE9E2187}" type="pres">
      <dgm:prSet presAssocID="{893FF51F-A0B0-4988-B624-101A89E8A00C}" presName="accent_4" presStyleCnt="0"/>
      <dgm:spPr/>
    </dgm:pt>
    <dgm:pt modelId="{74C619DE-A6B2-4EDD-8BCE-93F99C79659E}" type="pres">
      <dgm:prSet presAssocID="{893FF51F-A0B0-4988-B624-101A89E8A00C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D9C843-838C-4EC4-AA18-A3B396F150CF}" type="pres">
      <dgm:prSet presAssocID="{C970E0A0-E2C8-46C1-8104-0F53566A963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08083-B852-4E23-994F-72D057BE7487}" type="pres">
      <dgm:prSet presAssocID="{C970E0A0-E2C8-46C1-8104-0F53566A9636}" presName="accent_5" presStyleCnt="0"/>
      <dgm:spPr/>
    </dgm:pt>
    <dgm:pt modelId="{43952301-3647-46F6-8EF7-32BFF8E1DBA5}" type="pres">
      <dgm:prSet presAssocID="{C970E0A0-E2C8-46C1-8104-0F53566A9636}" presName="accentRepeatNode" presStyleLbl="solidFgAcc1" presStyleIdx="4" presStyleCnt="7" custScaleX="116738" custScaleY="1155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8B303B-F7FB-445A-93FA-8AD26D65E5B3}" type="pres">
      <dgm:prSet presAssocID="{D2A575A4-732D-4B0F-B7F9-5E0EFDAAC55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7D8E8-5E56-4A90-8A3D-C8B72D6F8146}" type="pres">
      <dgm:prSet presAssocID="{D2A575A4-732D-4B0F-B7F9-5E0EFDAAC55B}" presName="accent_6" presStyleCnt="0"/>
      <dgm:spPr/>
    </dgm:pt>
    <dgm:pt modelId="{6C926FC9-5207-41FE-9451-533B7013EEAA}" type="pres">
      <dgm:prSet presAssocID="{D2A575A4-732D-4B0F-B7F9-5E0EFDAAC55B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9508F3B-4E68-4604-BE23-3884D755F05B}" type="pres">
      <dgm:prSet presAssocID="{0107F0C8-34EB-454B-A92E-981FE52FF6A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8C42D-79AA-4007-8CD7-95D863B3F465}" type="pres">
      <dgm:prSet presAssocID="{0107F0C8-34EB-454B-A92E-981FE52FF6AB}" presName="accent_7" presStyleCnt="0"/>
      <dgm:spPr/>
    </dgm:pt>
    <dgm:pt modelId="{215C13A8-3CA0-464F-AB45-655BDCD1F2A8}" type="pres">
      <dgm:prSet presAssocID="{0107F0C8-34EB-454B-A92E-981FE52FF6AB}" presName="accentRepeatNode" presStyleLbl="solidFgAcc1" presStyleIdx="6" presStyleCnt="7" custScaleX="111687" custScaleY="1038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44716F00-6C00-4464-AE8F-B205CB2F59CE}" srcId="{20925B0C-3644-4AE6-B483-A2716E44970C}" destId="{5A8400F9-1769-4764-A08C-EF871B5AB7A6}" srcOrd="13" destOrd="0" parTransId="{6634FFD9-DE7A-4071-89EB-8036F42420D6}" sibTransId="{FCDE6478-F3A6-4905-A136-A8220F9B8A0F}"/>
    <dgm:cxn modelId="{A518B457-CAC5-4946-BAB3-E2924549EBB7}" srcId="{20925B0C-3644-4AE6-B483-A2716E44970C}" destId="{76FE26CE-5FA5-45F5-BAA6-3A60A1C48F11}" srcOrd="10" destOrd="0" parTransId="{3565FDE5-9E34-42FB-B33D-22A7DE79365E}" sibTransId="{9C97BD9E-9C7D-4CD6-BE05-AF07D89D84C4}"/>
    <dgm:cxn modelId="{1E0E5089-EF00-460A-A17C-6E7F2E74FF28}" srcId="{20925B0C-3644-4AE6-B483-A2716E44970C}" destId="{149A6ACB-E92C-420D-8CDA-1E17C73EBE2D}" srcOrd="19" destOrd="0" parTransId="{97974D54-AD13-45F4-B305-1CF8E668AC98}" sibTransId="{642914DB-7ECF-45CD-BB40-CEB97E94D313}"/>
    <dgm:cxn modelId="{48DB4BC2-3429-4942-823F-5EB45DD7B5FE}" srcId="{20925B0C-3644-4AE6-B483-A2716E44970C}" destId="{0107F0C8-34EB-454B-A92E-981FE52FF6AB}" srcOrd="6" destOrd="0" parTransId="{8C62A426-1408-483B-A34A-E145E10B2FE1}" sibTransId="{AF558DE6-BEFC-4CB6-A58C-30944DC6731F}"/>
    <dgm:cxn modelId="{65B767D9-4876-4CBC-9C7D-9DC6552C63C8}" srcId="{20925B0C-3644-4AE6-B483-A2716E44970C}" destId="{1718F6AC-4A11-4B45-A614-9F3E920949C3}" srcOrd="14" destOrd="0" parTransId="{B8C3DA7A-143A-4481-AD53-7FC5B19549B1}" sibTransId="{C818504F-092B-4D76-AF1D-C0FDDDC920EC}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62BDDDA8-950C-46C6-901E-A9EF3C24BDE9}" type="presOf" srcId="{0107F0C8-34EB-454B-A92E-981FE52FF6AB}" destId="{99508F3B-4E68-4604-BE23-3884D755F05B}" srcOrd="0" destOrd="0" presId="urn:microsoft.com/office/officeart/2008/layout/VerticalCurvedList"/>
    <dgm:cxn modelId="{524830BF-FE45-4BBA-8EA6-14D36ADEA2A9}" srcId="{20925B0C-3644-4AE6-B483-A2716E44970C}" destId="{57805A1F-E0AB-45AE-8B7F-BA294F8384A0}" srcOrd="17" destOrd="0" parTransId="{3CD8E948-497E-40B0-B23E-E3F21E989F8E}" sibTransId="{9198F45B-5721-4631-9100-C5F42D3E6F7B}"/>
    <dgm:cxn modelId="{A9A3ECAF-FD27-4BB9-A7FA-FED34D128D98}" type="presOf" srcId="{2E70A663-3A4B-42AD-8A7D-8C4DD34FF9F3}" destId="{0F40A4E6-E6E6-4FBE-B489-318293EB219C}" srcOrd="0" destOrd="0" presId="urn:microsoft.com/office/officeart/2008/layout/VerticalCurvedList"/>
    <dgm:cxn modelId="{5CB5B0E9-89E0-4A07-AB12-6B74A0E3CD97}" srcId="{20925B0C-3644-4AE6-B483-A2716E44970C}" destId="{D2A575A4-732D-4B0F-B7F9-5E0EFDAAC55B}" srcOrd="5" destOrd="0" parTransId="{98852F4E-08FF-443B-975F-7D308D44D082}" sibTransId="{3B52E102-DC53-4B47-ACDC-C29AB79362F4}"/>
    <dgm:cxn modelId="{18EFA5E8-5CA8-49FF-AE1A-7281F6EA6ACE}" srcId="{20925B0C-3644-4AE6-B483-A2716E44970C}" destId="{893FF51F-A0B0-4988-B624-101A89E8A00C}" srcOrd="3" destOrd="0" parTransId="{EAB08357-C2E7-4AF5-898A-00C3E07CE058}" sibTransId="{5C8C28E2-BFFD-4E1D-A444-E112E0D7C170}"/>
    <dgm:cxn modelId="{A928CA5B-C9D6-4742-B0D0-CB3485BB9AF4}" srcId="{20925B0C-3644-4AE6-B483-A2716E44970C}" destId="{0D6D8A25-2C95-43CA-857F-DBBCE9BDC155}" srcOrd="20" destOrd="0" parTransId="{69BFCD75-CE83-4016-8488-CDE0EA15FBA4}" sibTransId="{300A4578-7960-4D7B-9DE7-B2B36B3DBA5F}"/>
    <dgm:cxn modelId="{6ACFDD87-E6D6-4F5E-88CE-3AC75A5155C3}" srcId="{20925B0C-3644-4AE6-B483-A2716E44970C}" destId="{6B201829-184A-46C5-87E6-EFDBA5A3EF8C}" srcOrd="7" destOrd="0" parTransId="{A89E4006-2A34-48E8-BA59-65BC1C5D57C0}" sibTransId="{080894D5-BB38-4341-8220-9B705EEC65D4}"/>
    <dgm:cxn modelId="{00E6857F-4C94-47E9-A434-F6F1BA387507}" type="presOf" srcId="{C970E0A0-E2C8-46C1-8104-0F53566A9636}" destId="{9DD9C843-838C-4EC4-AA18-A3B396F150CF}" srcOrd="0" destOrd="0" presId="urn:microsoft.com/office/officeart/2008/layout/VerticalCurvedList"/>
    <dgm:cxn modelId="{969A5DED-9473-45B8-8A2A-1C52FFA19D52}" srcId="{20925B0C-3644-4AE6-B483-A2716E44970C}" destId="{48C81032-38A0-4537-B7BE-32986E907202}" srcOrd="9" destOrd="0" parTransId="{28B63D06-B25D-4F0D-B6E7-0C8A1E09D811}" sibTransId="{3A8038A3-70DC-4069-B20C-5EAC2A904737}"/>
    <dgm:cxn modelId="{AA2759F7-A32B-4B7F-939F-CF804C7DCF6C}" srcId="{20925B0C-3644-4AE6-B483-A2716E44970C}" destId="{660D0333-C3D1-48CF-BCEE-A0DDEEF3EB14}" srcOrd="18" destOrd="0" parTransId="{326EF935-E437-496D-B869-FB32FA05B59B}" sibTransId="{19AEE61A-7E41-4382-9429-AF60C31F1DC3}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9C9ED7B3-E779-45D6-9905-AA0E02CD64A3}" srcId="{20925B0C-3644-4AE6-B483-A2716E44970C}" destId="{29E94DD1-30C6-4CC4-B2A0-56EE3556EDE6}" srcOrd="15" destOrd="0" parTransId="{AA9A87E8-C031-455E-8FCA-A13F05D35125}" sibTransId="{5A0C39F3-2DD0-4260-8B5F-F132F4385B36}"/>
    <dgm:cxn modelId="{1E48F1B2-377F-4476-B6A5-FCF9208EAEB1}" srcId="{20925B0C-3644-4AE6-B483-A2716E44970C}" destId="{B00638BF-48A5-441A-B4C2-5FF2157FE643}" srcOrd="16" destOrd="0" parTransId="{B6FFC51B-0932-4BEB-95CC-76EC9B860963}" sibTransId="{1D2A821B-118D-47DD-84B5-3568FFE25970}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5953D114-6B89-46F2-9E18-42F61CC0D3B5}" srcId="{20925B0C-3644-4AE6-B483-A2716E44970C}" destId="{282F736B-1727-46DF-BAC9-184D82D120D6}" srcOrd="8" destOrd="0" parTransId="{BF3F7D11-0494-4471-8294-229912D45622}" sibTransId="{D244911E-593E-4D3E-AE68-BC4369E87642}"/>
    <dgm:cxn modelId="{702FA443-37AE-408E-BE5C-D86EF7C8EF3E}" srcId="{20925B0C-3644-4AE6-B483-A2716E44970C}" destId="{2E70A663-3A4B-42AD-8A7D-8C4DD34FF9F3}" srcOrd="2" destOrd="0" parTransId="{5B6089D8-D78E-4209-8F84-202B36AFFF40}" sibTransId="{967FC97D-6776-40DF-8EB0-BA8A42CD5F72}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D6E52BA5-52F3-4723-8587-C2291072BEB9}" type="presOf" srcId="{D2A575A4-732D-4B0F-B7F9-5E0EFDAAC55B}" destId="{078B303B-F7FB-445A-93FA-8AD26D65E5B3}" srcOrd="0" destOrd="0" presId="urn:microsoft.com/office/officeart/2008/layout/VerticalCurvedList"/>
    <dgm:cxn modelId="{DF463A17-71E4-4545-B1B3-1209E5658111}" srcId="{20925B0C-3644-4AE6-B483-A2716E44970C}" destId="{357E16B3-653B-4198-96B4-972E108F2C23}" srcOrd="11" destOrd="0" parTransId="{36BBFA6E-0B48-45B0-9180-C0282B31C64B}" sibTransId="{E20566C1-0222-4BD9-9812-EB48042722F1}"/>
    <dgm:cxn modelId="{E1877733-F761-4B42-9560-C73C99608447}" srcId="{20925B0C-3644-4AE6-B483-A2716E44970C}" destId="{C970E0A0-E2C8-46C1-8104-0F53566A9636}" srcOrd="4" destOrd="0" parTransId="{A9219391-A0E5-474C-9FD8-256B495E2B57}" sibTransId="{7CCAC0DA-493D-464E-80B9-061546A32271}"/>
    <dgm:cxn modelId="{99ABB1AA-8B50-487D-8ECD-61894343411E}" srcId="{20925B0C-3644-4AE6-B483-A2716E44970C}" destId="{366CE315-E544-4DA4-9AD2-D64CA6E10FFF}" srcOrd="12" destOrd="0" parTransId="{5E28639D-C67F-41DE-A031-04F24D50AE27}" sibTransId="{C0F310D7-4062-44AD-A00B-8CAB6DB02ED1}"/>
    <dgm:cxn modelId="{D5DC8277-A145-4528-AA2B-DC5F0647550E}" type="presOf" srcId="{893FF51F-A0B0-4988-B624-101A89E8A00C}" destId="{39F98259-B00F-4774-9FB3-9D6E7B960718}" srcOrd="0" destOrd="0" presId="urn:microsoft.com/office/officeart/2008/layout/VerticalCurvedList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A613F240-2450-42EC-8F11-B72429F49265}" type="presParOf" srcId="{C5A17E2A-D912-498E-9DEA-B8F96A7ADCA8}" destId="{0F40A4E6-E6E6-4FBE-B489-318293EB219C}" srcOrd="5" destOrd="0" presId="urn:microsoft.com/office/officeart/2008/layout/VerticalCurvedList"/>
    <dgm:cxn modelId="{50423539-0DF4-48AF-A877-DFB0499CD906}" type="presParOf" srcId="{C5A17E2A-D912-498E-9DEA-B8F96A7ADCA8}" destId="{690EF685-AFD2-4CFC-81DD-214EF39B27E6}" srcOrd="6" destOrd="0" presId="urn:microsoft.com/office/officeart/2008/layout/VerticalCurvedList"/>
    <dgm:cxn modelId="{F47D6702-A5E3-46DD-A28B-4E2799FFD9AB}" type="presParOf" srcId="{690EF685-AFD2-4CFC-81DD-214EF39B27E6}" destId="{B0C7CA1D-5CB9-4CB4-A6B9-95389BE1BD00}" srcOrd="0" destOrd="0" presId="urn:microsoft.com/office/officeart/2008/layout/VerticalCurvedList"/>
    <dgm:cxn modelId="{05F93690-71F4-4EFE-9ED7-E7EBF3D74B2D}" type="presParOf" srcId="{C5A17E2A-D912-498E-9DEA-B8F96A7ADCA8}" destId="{39F98259-B00F-4774-9FB3-9D6E7B960718}" srcOrd="7" destOrd="0" presId="urn:microsoft.com/office/officeart/2008/layout/VerticalCurvedList"/>
    <dgm:cxn modelId="{E0FA92D8-1845-4913-8C7E-E8386774587B}" type="presParOf" srcId="{C5A17E2A-D912-498E-9DEA-B8F96A7ADCA8}" destId="{7D1D9282-D964-422C-9604-517EBE9E2187}" srcOrd="8" destOrd="0" presId="urn:microsoft.com/office/officeart/2008/layout/VerticalCurvedList"/>
    <dgm:cxn modelId="{FDEAAE6A-ED71-450D-89F8-8E6C25756362}" type="presParOf" srcId="{7D1D9282-D964-422C-9604-517EBE9E2187}" destId="{74C619DE-A6B2-4EDD-8BCE-93F99C79659E}" srcOrd="0" destOrd="0" presId="urn:microsoft.com/office/officeart/2008/layout/VerticalCurvedList"/>
    <dgm:cxn modelId="{8B877445-E14E-452B-9527-6143FA56EFE0}" type="presParOf" srcId="{C5A17E2A-D912-498E-9DEA-B8F96A7ADCA8}" destId="{9DD9C843-838C-4EC4-AA18-A3B396F150CF}" srcOrd="9" destOrd="0" presId="urn:microsoft.com/office/officeart/2008/layout/VerticalCurvedList"/>
    <dgm:cxn modelId="{13A3FB68-AA03-47E4-9878-499F0C7519CB}" type="presParOf" srcId="{C5A17E2A-D912-498E-9DEA-B8F96A7ADCA8}" destId="{66408083-B852-4E23-994F-72D057BE7487}" srcOrd="10" destOrd="0" presId="urn:microsoft.com/office/officeart/2008/layout/VerticalCurvedList"/>
    <dgm:cxn modelId="{AC106753-6D21-4662-A02F-477EF31E5C50}" type="presParOf" srcId="{66408083-B852-4E23-994F-72D057BE7487}" destId="{43952301-3647-46F6-8EF7-32BFF8E1DBA5}" srcOrd="0" destOrd="0" presId="urn:microsoft.com/office/officeart/2008/layout/VerticalCurvedList"/>
    <dgm:cxn modelId="{12918850-0ABF-4A00-AFCE-DEB0F092AC5C}" type="presParOf" srcId="{C5A17E2A-D912-498E-9DEA-B8F96A7ADCA8}" destId="{078B303B-F7FB-445A-93FA-8AD26D65E5B3}" srcOrd="11" destOrd="0" presId="urn:microsoft.com/office/officeart/2008/layout/VerticalCurvedList"/>
    <dgm:cxn modelId="{4E9618D3-25A0-4AE6-9AFB-F918584D8093}" type="presParOf" srcId="{C5A17E2A-D912-498E-9DEA-B8F96A7ADCA8}" destId="{BB47D8E8-5E56-4A90-8A3D-C8B72D6F8146}" srcOrd="12" destOrd="0" presId="urn:microsoft.com/office/officeart/2008/layout/VerticalCurvedList"/>
    <dgm:cxn modelId="{450DC91F-7D38-42DA-9BD6-B2C0C0EE4347}" type="presParOf" srcId="{BB47D8E8-5E56-4A90-8A3D-C8B72D6F8146}" destId="{6C926FC9-5207-41FE-9451-533B7013EEAA}" srcOrd="0" destOrd="0" presId="urn:microsoft.com/office/officeart/2008/layout/VerticalCurvedList"/>
    <dgm:cxn modelId="{A88FC36D-7284-4E0C-B3CA-7AE688416505}" type="presParOf" srcId="{C5A17E2A-D912-498E-9DEA-B8F96A7ADCA8}" destId="{99508F3B-4E68-4604-BE23-3884D755F05B}" srcOrd="13" destOrd="0" presId="urn:microsoft.com/office/officeart/2008/layout/VerticalCurvedList"/>
    <dgm:cxn modelId="{62F4154D-F60A-425D-B722-FA13B7873DE3}" type="presParOf" srcId="{C5A17E2A-D912-498E-9DEA-B8F96A7ADCA8}" destId="{C978C42D-79AA-4007-8CD7-95D863B3F465}" srcOrd="14" destOrd="0" presId="urn:microsoft.com/office/officeart/2008/layout/VerticalCurvedList"/>
    <dgm:cxn modelId="{AF95746A-4583-403A-82DC-9E438CC8A0EA}" type="presParOf" srcId="{C978C42D-79AA-4007-8CD7-95D863B3F465}" destId="{215C13A8-3CA0-464F-AB45-655BDCD1F2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DECE0-4BA4-4E4E-A718-FA7E90D1158D}">
      <dsp:nvSpPr>
        <dsp:cNvPr id="0" name=""/>
        <dsp:cNvSpPr/>
      </dsp:nvSpPr>
      <dsp:spPr>
        <a:xfrm>
          <a:off x="-6679566" y="-1025244"/>
          <a:ext cx="7979820" cy="797982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FEF5-3F6F-43FE-961F-5A03D8F2F7E2}">
      <dsp:nvSpPr>
        <dsp:cNvPr id="0" name=""/>
        <dsp:cNvSpPr/>
      </dsp:nvSpPr>
      <dsp:spPr>
        <a:xfrm>
          <a:off x="504079" y="216025"/>
          <a:ext cx="7461130" cy="61286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Бюджетное законодательство Российской Федерации – Федеральный закон №145-ФЗ от 31 июля 1998 года</a:t>
          </a:r>
        </a:p>
      </dsp:txBody>
      <dsp:txXfrm>
        <a:off x="504079" y="216025"/>
        <a:ext cx="7461130" cy="612869"/>
      </dsp:txXfrm>
    </dsp:sp>
    <dsp:sp modelId="{79E9BCAE-4DDE-4FBE-9B3B-32FDB1E10018}">
      <dsp:nvSpPr>
        <dsp:cNvPr id="0" name=""/>
        <dsp:cNvSpPr/>
      </dsp:nvSpPr>
      <dsp:spPr>
        <a:xfrm>
          <a:off x="98836" y="202190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3EF65C2-82A5-401C-BEB7-640C0DB4EB45}">
      <dsp:nvSpPr>
        <dsp:cNvPr id="0" name=""/>
        <dsp:cNvSpPr/>
      </dsp:nvSpPr>
      <dsp:spPr>
        <a:xfrm>
          <a:off x="979926" y="1123836"/>
          <a:ext cx="7048208" cy="4478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88497"/>
                <a:satOff val="901"/>
                <a:lumOff val="5407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88497"/>
                <a:satOff val="901"/>
                <a:lumOff val="5407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88497"/>
                <a:satOff val="901"/>
                <a:lumOff val="5407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88497"/>
                <a:satOff val="901"/>
                <a:lumOff val="540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88497"/>
              <a:satOff val="901"/>
              <a:lumOff val="540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№204, от 21.07.2020 №474 </a:t>
          </a:r>
        </a:p>
      </dsp:txBody>
      <dsp:txXfrm>
        <a:off x="979926" y="1123836"/>
        <a:ext cx="7048208" cy="447801"/>
      </dsp:txXfrm>
    </dsp:sp>
    <dsp:sp modelId="{A6F1FD4C-BBD7-41A7-803C-E1147161483A}">
      <dsp:nvSpPr>
        <dsp:cNvPr id="0" name=""/>
        <dsp:cNvSpPr/>
      </dsp:nvSpPr>
      <dsp:spPr>
        <a:xfrm>
          <a:off x="586820" y="1010950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0F40A4E6-E6E6-4FBE-B489-318293EB219C}">
      <dsp:nvSpPr>
        <dsp:cNvPr id="0" name=""/>
        <dsp:cNvSpPr/>
      </dsp:nvSpPr>
      <dsp:spPr>
        <a:xfrm>
          <a:off x="1243823" y="1808877"/>
          <a:ext cx="6893436" cy="71140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76995"/>
                <a:satOff val="1802"/>
                <a:lumOff val="1081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176995"/>
                <a:satOff val="1802"/>
                <a:lumOff val="1081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176995"/>
                <a:satOff val="1802"/>
                <a:lumOff val="1081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176995"/>
                <a:satOff val="1802"/>
                <a:lumOff val="1081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176995"/>
              <a:satOff val="1802"/>
              <a:lumOff val="1081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27940" rIns="27940" bIns="279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 dirty="0" smtClean="0"/>
            <a:t>Указ Президента РФ от 04.02.2021 N 68 "Об оценке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Федерации"</a:t>
          </a:r>
          <a:endParaRPr lang="ru-RU" sz="1200" kern="1200" baseline="0" dirty="0"/>
        </a:p>
      </dsp:txBody>
      <dsp:txXfrm>
        <a:off x="1243823" y="1808877"/>
        <a:ext cx="6893436" cy="711405"/>
      </dsp:txXfrm>
    </dsp:sp>
    <dsp:sp modelId="{B0C7CA1D-5CB9-4CB4-A6B9-95389BE1BD00}">
      <dsp:nvSpPr>
        <dsp:cNvPr id="0" name=""/>
        <dsp:cNvSpPr/>
      </dsp:nvSpPr>
      <dsp:spPr>
        <a:xfrm>
          <a:off x="797862" y="1800201"/>
          <a:ext cx="786314" cy="7114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-176995"/>
              <a:satOff val="1802"/>
              <a:lumOff val="108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F98259-B00F-4774-9FB3-9D6E7B960718}">
      <dsp:nvSpPr>
        <dsp:cNvPr id="0" name=""/>
        <dsp:cNvSpPr/>
      </dsp:nvSpPr>
      <dsp:spPr>
        <a:xfrm>
          <a:off x="1276401" y="2695236"/>
          <a:ext cx="6808053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65492"/>
                <a:satOff val="2703"/>
                <a:lumOff val="16221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265492"/>
                <a:satOff val="2703"/>
                <a:lumOff val="16221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265492"/>
                <a:satOff val="2703"/>
                <a:lumOff val="16221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265492"/>
                <a:satOff val="2703"/>
                <a:lumOff val="1622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265492"/>
              <a:satOff val="2703"/>
              <a:lumOff val="1622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baseline="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200" kern="1200" dirty="0" smtClean="0"/>
            <a:t>»</a:t>
          </a:r>
          <a:endParaRPr lang="ru-RU" sz="1200" kern="1200" baseline="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baseline="0" dirty="0"/>
        </a:p>
      </dsp:txBody>
      <dsp:txXfrm>
        <a:off x="1276401" y="2695236"/>
        <a:ext cx="6808053" cy="538857"/>
      </dsp:txXfrm>
    </dsp:sp>
    <dsp:sp modelId="{74C619DE-A6B2-4EDD-8BCE-93F99C79659E}">
      <dsp:nvSpPr>
        <dsp:cNvPr id="0" name=""/>
        <dsp:cNvSpPr/>
      </dsp:nvSpPr>
      <dsp:spPr>
        <a:xfrm>
          <a:off x="939615" y="2627879"/>
          <a:ext cx="673572" cy="6735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-265492"/>
              <a:satOff val="2703"/>
              <a:lumOff val="162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D9C843-838C-4EC4-AA18-A3B396F150CF}">
      <dsp:nvSpPr>
        <dsp:cNvPr id="0" name=""/>
        <dsp:cNvSpPr/>
      </dsp:nvSpPr>
      <dsp:spPr>
        <a:xfrm>
          <a:off x="1191019" y="3503997"/>
          <a:ext cx="6893436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53989"/>
                <a:satOff val="3604"/>
                <a:lumOff val="21627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353989"/>
                <a:satOff val="3604"/>
                <a:lumOff val="21627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353989"/>
                <a:satOff val="3604"/>
                <a:lumOff val="21627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353989"/>
                <a:satOff val="3604"/>
                <a:lumOff val="2162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353989"/>
              <a:satOff val="3604"/>
              <a:lumOff val="2162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baseline="0" dirty="0" smtClean="0"/>
            <a:t>Законодательство Российской Федерации и Московской области о налогах и сборах  </a:t>
          </a:r>
        </a:p>
        <a:p>
          <a:pPr lvl="0" algn="l">
            <a:spcBef>
              <a:spcPct val="0"/>
            </a:spcBef>
          </a:pPr>
          <a:endParaRPr lang="ru-RU" sz="1200" kern="1200" baseline="0" dirty="0"/>
        </a:p>
      </dsp:txBody>
      <dsp:txXfrm>
        <a:off x="1191019" y="3503997"/>
        <a:ext cx="6893436" cy="538857"/>
      </dsp:txXfrm>
    </dsp:sp>
    <dsp:sp modelId="{43952301-3647-46F6-8EF7-32BFF8E1DBA5}">
      <dsp:nvSpPr>
        <dsp:cNvPr id="0" name=""/>
        <dsp:cNvSpPr/>
      </dsp:nvSpPr>
      <dsp:spPr>
        <a:xfrm>
          <a:off x="797862" y="3384377"/>
          <a:ext cx="786314" cy="778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-353989"/>
              <a:satOff val="3604"/>
              <a:lumOff val="216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78B303B-F7FB-445A-93FA-8AD26D65E5B3}">
      <dsp:nvSpPr>
        <dsp:cNvPr id="0" name=""/>
        <dsp:cNvSpPr/>
      </dsp:nvSpPr>
      <dsp:spPr>
        <a:xfrm>
          <a:off x="923606" y="4312165"/>
          <a:ext cx="7160848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442487"/>
                <a:satOff val="4505"/>
                <a:lumOff val="2703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442487"/>
                <a:satOff val="4505"/>
                <a:lumOff val="2703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442487"/>
                <a:satOff val="4505"/>
                <a:lumOff val="2703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442487"/>
                <a:satOff val="4505"/>
                <a:lumOff val="2703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442487"/>
              <a:satOff val="4505"/>
              <a:lumOff val="2703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baseline="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kern="1200" baseline="0" dirty="0" smtClean="0"/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baseline="0" dirty="0" smtClean="0"/>
            <a:t>Нормативно правовые акты Совета Депутатов и Главы городского округа Лотошино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baseline="0" dirty="0"/>
        </a:p>
      </dsp:txBody>
      <dsp:txXfrm>
        <a:off x="923606" y="4312165"/>
        <a:ext cx="7160848" cy="538857"/>
      </dsp:txXfrm>
    </dsp:sp>
    <dsp:sp modelId="{6C926FC9-5207-41FE-9451-533B7013EEAA}">
      <dsp:nvSpPr>
        <dsp:cNvPr id="0" name=""/>
        <dsp:cNvSpPr/>
      </dsp:nvSpPr>
      <dsp:spPr>
        <a:xfrm>
          <a:off x="586820" y="4244808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99508F3B-4E68-4604-BE23-3884D755F05B}">
      <dsp:nvSpPr>
        <dsp:cNvPr id="0" name=""/>
        <dsp:cNvSpPr/>
      </dsp:nvSpPr>
      <dsp:spPr>
        <a:xfrm>
          <a:off x="435622" y="5120926"/>
          <a:ext cx="7648832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530984"/>
                <a:satOff val="5406"/>
                <a:lumOff val="32441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530984"/>
                <a:satOff val="5406"/>
                <a:lumOff val="32441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530984"/>
                <a:satOff val="5406"/>
                <a:lumOff val="32441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530984"/>
                <a:satOff val="5406"/>
                <a:lumOff val="3244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530984"/>
              <a:satOff val="5406"/>
              <a:lumOff val="3244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Методические рекомендации МЭФ МО по составлению и исполнению местных бюджетов на основе муниципальных программ </a:t>
          </a:r>
          <a:endParaRPr lang="ru-RU" sz="1200" b="0" kern="1200" dirty="0"/>
        </a:p>
      </dsp:txBody>
      <dsp:txXfrm>
        <a:off x="435622" y="5120926"/>
        <a:ext cx="7648832" cy="538857"/>
      </dsp:txXfrm>
    </dsp:sp>
    <dsp:sp modelId="{215C13A8-3CA0-464F-AB45-655BDCD1F2A8}">
      <dsp:nvSpPr>
        <dsp:cNvPr id="0" name=""/>
        <dsp:cNvSpPr/>
      </dsp:nvSpPr>
      <dsp:spPr>
        <a:xfrm>
          <a:off x="59476" y="5040562"/>
          <a:ext cx="752292" cy="6995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-530984"/>
              <a:satOff val="5406"/>
              <a:lumOff val="324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0.64356</cdr:x>
      <cdr:y>0.01566</cdr:y>
    </cdr:from>
    <cdr:to>
      <cdr:x>0.96793</cdr:x>
      <cdr:y>0.18579</cdr:y>
    </cdr:to>
    <cdr:sp macro="" textlink="">
      <cdr:nvSpPr>
        <cdr:cNvPr id="2" name="TextBox 32"/>
        <cdr:cNvSpPr txBox="1"/>
      </cdr:nvSpPr>
      <cdr:spPr>
        <a:xfrm xmlns:a="http://schemas.openxmlformats.org/drawingml/2006/main">
          <a:off x="4510552" y="59511"/>
          <a:ext cx="2273437" cy="646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Расходы всего </a:t>
          </a:r>
        </a:p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1 143 926,9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DCD77E-066F-4BEE-B277-015FDF390319}" type="datetimeFigureOut">
              <a:rPr lang="ru-RU"/>
              <a:pPr>
                <a:defRPr/>
              </a:pPr>
              <a:t>11.08.2021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4" tIns="46497" rIns="92994" bIns="46497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94" tIns="46497" rIns="92994" bIns="4649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FF8D50-618E-4D1F-B170-1BA30CB7D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9260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9A23F-63F4-4F69-908D-8C54D27CE196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D53890-9D32-47C4-9A37-A945A7750EA6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9FD22-7767-4371-862C-3555BE8AC075}" type="slidenum">
              <a:rPr lang="ru-RU" smtClean="0">
                <a:cs typeface="Arial" charset="0"/>
              </a:rPr>
              <a:pPr/>
              <a:t>24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EE69-509D-402C-8D97-F13A6CF293D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D8F8-8151-4734-8CD1-34D1EA590C7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E52F-C5D6-417E-857B-1CA783D8551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CD25-9DED-4297-8B83-92B0B76848A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5674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88B7-A413-4FC2-9B6B-52533DFAA6F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1A32-585E-419A-9D8B-6EFC62226C0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83EB-8DB2-4E90-A4EC-B59EB231A90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B98-1B23-41AB-9558-9710F4EB01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0F7-A5E6-4E23-873F-0DE72E70A7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EBDA-1835-4491-A2B9-7724BED7656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C423-0D69-4047-A7A1-057B0D973D3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36B3-124C-4264-9783-28CC55ACCA5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73A508-2951-4BBE-8534-2D1912DFC64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5" r:id="rId2"/>
    <p:sldLayoutId id="2147484437" r:id="rId3"/>
    <p:sldLayoutId id="2147484434" r:id="rId4"/>
    <p:sldLayoutId id="2147484433" r:id="rId5"/>
    <p:sldLayoutId id="2147484432" r:id="rId6"/>
    <p:sldLayoutId id="2147484431" r:id="rId7"/>
    <p:sldLayoutId id="2147484430" r:id="rId8"/>
    <p:sldLayoutId id="2147484438" r:id="rId9"/>
    <p:sldLayoutId id="2147484429" r:id="rId10"/>
    <p:sldLayoutId id="2147484428" r:id="rId11"/>
    <p:sldLayoutId id="2147484439" r:id="rId12"/>
    <p:sldLayoutId id="2147484440" r:id="rId13"/>
    <p:sldLayoutId id="2147484427" r:id="rId14"/>
    <p:sldLayoutId id="2147484441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lot-finupr@yandex.ru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16832"/>
            <a:ext cx="4786346" cy="1512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 ДЛЯ ГРАЖДАН</a:t>
            </a:r>
            <a:endParaRPr lang="ru-RU" sz="33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613" y="1844675"/>
            <a:ext cx="16335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989138"/>
            <a:ext cx="223361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4437112"/>
            <a:ext cx="6671664" cy="1656184"/>
          </a:xfrm>
          <a:prstGeom prst="rect">
            <a:avLst/>
          </a:prstGeom>
          <a:gradFill>
            <a:gsLst>
              <a:gs pos="60000">
                <a:schemeClr val="bg2">
                  <a:lumMod val="9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Разработанный  на  основе  проекта  решения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Совета  депутатов  городского  округа  Лотошино  Московской  области  «Об  исполнении  бюджета  городского  округа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Лотошино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Московской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области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за  2020  год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06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5467368"/>
          </a:xfrm>
        </p:spPr>
        <p:txBody>
          <a:bodyPr/>
          <a:lstStyle/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расходов (увеличению) по социально значимым и приоритетным для округа направлениям, в том числе за счет</a:t>
            </a:r>
          </a:p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оптимизации неэффективных расходов;</a:t>
            </a:r>
          </a:p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объемов безвозмездных поступлений из бюджета Московской области и других поступлений.</a:t>
            </a:r>
          </a:p>
          <a:p>
            <a:pPr indent="4572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Основные приоритеты расходов бюджета городского округа Лотошино в 2020 - 2022 годах 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Федерации.</a:t>
            </a:r>
          </a:p>
          <a:p>
            <a:pPr indent="4572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Значительный объем бюджетных средств был направлен на решение вопросов финансового обеспечения расходов по приоритетным для округа направлениям.</a:t>
            </a:r>
          </a:p>
          <a:p>
            <a:pPr indent="457200" algn="just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indent="457200" algn="just"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8200"/>
          </a:xfrm>
        </p:spPr>
        <p:txBody>
          <a:bodyPr/>
          <a:lstStyle/>
          <a:p>
            <a:pPr algn="ctr" eaLnBrk="1" fontAlgn="auto" hangingPunct="1"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Изменения в решение Совета депутатов городского округа Лотошино от 19.12.2019 №71/7 «О бюджете городского округа Лотошино Московской области на 2020 год и на плановый период 2021 и 2022 годов»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28803"/>
          <a:ext cx="8229698" cy="4339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8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3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87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72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64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Решения Совета  депутатов городского округа Лотошино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В том числе налоговые и неналоговые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Профицит</a:t>
                      </a:r>
                      <a:r>
                        <a:rPr lang="ru-RU" sz="1200" dirty="0" smtClean="0"/>
                        <a:t> (+) / Дефицит (-)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Уровень дефицита</a:t>
                      </a:r>
                    </a:p>
                    <a:p>
                      <a:pPr algn="ctr"/>
                      <a:r>
                        <a:rPr lang="ru-RU" sz="1200" dirty="0" smtClean="0"/>
                        <a:t> (%)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200" dirty="0" smtClean="0"/>
                        <a:t>Решение Совета депутатов городского округа Лотошино Московской области «О бюджете городского округа Лотошино Московской области на 2020 год и на плановый</a:t>
                      </a:r>
                      <a:r>
                        <a:rPr lang="ru-RU" sz="1200" baseline="0" dirty="0" smtClean="0"/>
                        <a:t> период 2021 и 2022 годов»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№71/7 от 19.12.2019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1 162 706,8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353 901,7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1 1162 706,8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200" dirty="0" smtClean="0"/>
                        <a:t>Решение Совета депутатов городского округа Лотошино Московской области о внесении изменений в решение Совета депутатов городского округа Лотошино Московской области от 19.12.2019 №71/7 «О бюджете городского округа Лотошино Московской области на 2020 год и на плановый</a:t>
                      </a:r>
                      <a:r>
                        <a:rPr lang="ru-RU" sz="1200" baseline="0" dirty="0" smtClean="0"/>
                        <a:t> период 2021 и 2022 годов»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№100/9 от 19.03.2020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1 129 442,4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352 975,3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1 261 121,0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- 131 678,6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№105/10 от 07.05.2020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1 129 292,4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1 260 971,0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- 131 678,6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№133/12 от 25.06.2020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1 136 080,5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332 691,0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1 267 759,2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- 131 678,6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№139/13 от 27.08.2020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1 133 884,8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332 403,1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1 265 563,4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- 131 678,6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№171/15 от 29.10.2020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137 799,8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331 742,2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1 269 478,4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- 131 678,6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83,9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№191/18 от 24.12.2020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1 121 791,1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344 795,8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1 230 091,1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- 108 300,0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Основные характеристики  исполнения бюджета городского округа Лотошино за 2020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1714487"/>
          <a:ext cx="8329642" cy="466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7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9853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показателя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  (консолидированный</a:t>
                      </a:r>
                      <a:r>
                        <a:rPr kumimoji="0" lang="ru-RU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бюджет)   </a:t>
                      </a:r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Уточнённый  план 2020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 2020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465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Общий объём доходов </a:t>
                      </a:r>
                      <a:endParaRPr lang="ru-RU" sz="16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1 099 958,3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1 121 791,1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1 136 914,4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3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Темп роста (в % к предыдущему году)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103,4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31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6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налоговые и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349 701,0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344 795,9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366 373,6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3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безвозмездные поступления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750 257,3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776 995,2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770 540,8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361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Общий объём расходов 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1 093 134,0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1 230 091,1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1 143 926,9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Темп роста (в % к предыдущему году)</a:t>
                      </a:r>
                      <a:endParaRPr lang="ru-RU" sz="16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96,0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104,6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5082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Дефицит бюджета (-), </a:t>
                      </a:r>
                      <a:r>
                        <a:rPr lang="ru-RU" sz="1600" i="1" dirty="0" err="1" smtClean="0"/>
                        <a:t>профицит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бюджета</a:t>
                      </a:r>
                      <a:r>
                        <a:rPr lang="ru-RU" sz="1600" i="1" dirty="0" smtClean="0"/>
                        <a:t> (+)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6 824,3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- 108 300,0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7 012,5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465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Муниципальный долг</a:t>
                      </a:r>
                      <a:endParaRPr lang="ru-RU" sz="16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30 000,0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30 000,0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городского округа Лотошино</a:t>
            </a:r>
          </a:p>
        </p:txBody>
      </p:sp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graphicFrame>
        <p:nvGraphicFramePr>
          <p:cNvPr id="5" name="Содержимое 10"/>
          <p:cNvGraphicFramePr>
            <a:graphicFrameLocks noGrp="1"/>
          </p:cNvGraphicFramePr>
          <p:nvPr>
            <p:ph idx="1"/>
          </p:nvPr>
        </p:nvGraphicFramePr>
        <p:xfrm>
          <a:off x="896938" y="1698625"/>
          <a:ext cx="7781925" cy="42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Структура доходов бюджета городского округа Лотошино 2020 года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85992"/>
          <a:ext cx="858679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налоговых доходов бюджета городского округа Лотошино 2020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609600" y="158115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неналоговых доходов бюджета городского округа Лотошино 2020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безвозмездных поступлений от других бюджетов бюджетной системы в 2020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843576"/>
          </a:xfrm>
        </p:spPr>
        <p:txBody>
          <a:bodyPr/>
          <a:lstStyle/>
          <a:p>
            <a:pPr algn="ctr" fontAlgn="b"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Лотошино Московской области в  2020 году      (тыс. рублей)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2"/>
          <p:cNvGraphicFramePr>
            <a:graphicFrameLocks/>
          </p:cNvGraphicFramePr>
          <p:nvPr/>
        </p:nvGraphicFramePr>
        <p:xfrm>
          <a:off x="107504" y="1124744"/>
          <a:ext cx="8784976" cy="55588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26934">
                  <a:extLst>
                    <a:ext uri="{9D8B030D-6E8A-4147-A177-3AD203B41FA5}"/>
                  </a:extLst>
                </a:gridCol>
                <a:gridCol w="1452262">
                  <a:extLst>
                    <a:ext uri="{9D8B030D-6E8A-4147-A177-3AD203B41FA5}"/>
                  </a:extLst>
                </a:gridCol>
                <a:gridCol w="1161810">
                  <a:extLst>
                    <a:ext uri="{9D8B030D-6E8A-4147-A177-3AD203B41FA5}"/>
                  </a:extLst>
                </a:gridCol>
                <a:gridCol w="943970">
                  <a:extLst>
                    <a:ext uri="{9D8B030D-6E8A-4147-A177-3AD203B41FA5}"/>
                  </a:extLst>
                </a:gridCol>
              </a:tblGrid>
              <a:tr h="34643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2" marB="45722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  2019 год (консолидированный бюджет)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2" marB="45722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2020 год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2" marB="45722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 2020 год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2" marB="45722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28612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349 701,0</a:t>
                      </a: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344 795,9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366 373,6</a:t>
                      </a: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1450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290 781,3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294 889,8</a:t>
                      </a: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317 629,8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2861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207 584,2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212 477,6</a:t>
                      </a: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228 598,0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335879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13 811,4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15 772,8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15 483,7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365780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13 556,3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13 083,8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13 325,2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40901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6 043,5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5 820,0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5 857,2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2861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14926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806,0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2861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8 529,0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9 162,0</a:t>
                      </a: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8 900,7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2861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37 705,0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35 281,0</a:t>
                      </a: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41 914,6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2861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2 713,8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2 528,7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36578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ЗАДОЛЖЕННОСТЬ И ПЕРЕРАСЧЁТЫ ПО ОТМЕНЁННЫМ НАЛОГАМ, СБОРАМ И ИНЫМ ОБЯЗАТЕЛЬНЫМ ПЛАТЕЖАМ</a:t>
                      </a: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</a:tr>
              <a:tr h="2286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58 919,7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49 906,1</a:t>
                      </a: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48 743,8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36911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18 999,1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20 045,0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20 748,7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1936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1 416,4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693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18 592,1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8  169,3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5 936,3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36578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8 327,9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15 640,0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15 668,6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2861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9 630,5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2 693,0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3 551,7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extLst>
                  <a:ext uri="{0D108BD9-81ED-4DB2-BD59-A6C34878D82A}"/>
                </a:extLst>
              </a:tr>
              <a:tr h="22861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1 953,7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2 696,2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2 735,7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2" marB="45722" anchor="ctr" anchorCtr="1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843576"/>
          </a:xfrm>
        </p:spPr>
        <p:txBody>
          <a:bodyPr/>
          <a:lstStyle/>
          <a:p>
            <a:pPr algn="ctr" fontAlgn="b"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Лотошино Московской области в  2020 году      (тыс. рублей)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2"/>
          <p:cNvGraphicFramePr>
            <a:graphicFrameLocks/>
          </p:cNvGraphicFramePr>
          <p:nvPr/>
        </p:nvGraphicFramePr>
        <p:xfrm>
          <a:off x="251520" y="1844824"/>
          <a:ext cx="8424936" cy="4392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08512">
                  <a:extLst>
                    <a:ext uri="{9D8B030D-6E8A-4147-A177-3AD203B41FA5}"/>
                  </a:extLst>
                </a:gridCol>
                <a:gridCol w="1440160">
                  <a:extLst>
                    <a:ext uri="{9D8B030D-6E8A-4147-A177-3AD203B41FA5}"/>
                  </a:extLst>
                </a:gridCol>
                <a:gridCol w="1152128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</a:tblGrid>
              <a:tr h="79214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1" marB="45721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  2019 год (консолидированный бюджет)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2" marB="45722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2020 год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2" marB="45722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 2020 год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2" marB="45722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434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1" marB="45721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750 257,3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776 995,2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770 540,8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extLst>
                  <a:ext uri="{0D108BD9-81ED-4DB2-BD59-A6C34878D82A}"/>
                </a:extLst>
              </a:tr>
              <a:tr h="50295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1" marB="45721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760 676,8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784 430,5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777 970,2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</a:tr>
              <a:tr h="31434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1" marB="45721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249 884,0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302 581,0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302 581,0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extLst>
                  <a:ext uri="{0D108BD9-81ED-4DB2-BD59-A6C34878D82A}"/>
                </a:extLst>
              </a:tr>
              <a:tr h="50295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1" marB="45721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179 321,4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896,5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145 110,0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extLst>
                  <a:ext uri="{0D108BD9-81ED-4DB2-BD59-A6C34878D82A}"/>
                </a:extLst>
              </a:tr>
              <a:tr h="31434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1" marB="45721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286 074,5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296 999,0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295 325,2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extLst>
                  <a:ext uri="{0D108BD9-81ED-4DB2-BD59-A6C34878D82A}"/>
                </a:extLst>
              </a:tr>
              <a:tr h="31434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1" marB="45721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45 396,9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34 954,0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34 954,0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extLst>
                  <a:ext uri="{0D108BD9-81ED-4DB2-BD59-A6C34878D82A}"/>
                </a:extLst>
              </a:tr>
              <a:tr h="33124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1" marB="45721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extLst>
                  <a:ext uri="{0D108BD9-81ED-4DB2-BD59-A6C34878D82A}"/>
                </a:extLst>
              </a:tr>
              <a:tr h="69156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1" marB="45721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-11 013,3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-7 584,9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-7 584,9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</a:tr>
              <a:tr h="3143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91447" marR="91447" marT="45721" marB="45721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1 099 958,3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1 121 791,1</a:t>
                      </a:r>
                    </a:p>
                  </a:txBody>
                  <a:tcPr marL="91447" marR="91447" marT="45721" marB="45721" anchor="ctr" anchorCtr="1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1 136 914,4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anchor="ctr" anchorCtr="1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9667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Уважаемые граждане, жители городского округа Лотошино!</a:t>
            </a:r>
            <a:endParaRPr lang="ru-RU" sz="2800" dirty="0" smtClean="0">
              <a:solidFill>
                <a:srgbClr val="7030A0"/>
              </a:solidFill>
            </a:endParaRP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Вашему вниманию представляется отчет об исполнении бюджета городского округа Лотошино Московской области за 2020 год, подготовленный финансово-экономическим управлением администрации городского округа Лотошино Московской области в доступной форме для широкого круга заинтересованных пользователей.</a:t>
            </a:r>
          </a:p>
          <a:p>
            <a:pPr indent="450000"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Представленный Бюджет для граждан разработан в целях ознакомления граждан с фактическими показателями развития экономики городского округа Лотошино Московской области, исполнением основных показателей бюджета городского округа Лотошино, с основными направлениями расходования средств бюджета городского округа Лотошино, достигнутыми результатами использования бюджетных ассигнований, направленных на реализацию муниципальных программ городского округа Лотошино в 2020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63272" cy="13681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Информация об объеме налоговых и неналоговых доходов на душу населения городского округа Лотошино Московской области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4864488"/>
              </p:ext>
            </p:extLst>
          </p:nvPr>
        </p:nvGraphicFramePr>
        <p:xfrm>
          <a:off x="428596" y="2571744"/>
          <a:ext cx="8280921" cy="367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6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5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(исполнение, консолидированный</a:t>
                      </a:r>
                      <a:r>
                        <a:rPr lang="ru-RU" sz="1400" baseline="0" dirty="0" smtClean="0"/>
                        <a:t> бюджет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(план)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(исполнение)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Налоговые доходы </a:t>
                      </a:r>
                      <a:r>
                        <a:rPr lang="ru-RU" sz="1300" b="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290 781,3</a:t>
                      </a:r>
                    </a:p>
                    <a:p>
                      <a:r>
                        <a:rPr lang="ru-RU" sz="1400" dirty="0" smtClean="0"/>
                        <a:t>101,9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294 889,9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317 629,8</a:t>
                      </a:r>
                    </a:p>
                    <a:p>
                      <a:r>
                        <a:rPr lang="ru-RU" sz="1400" dirty="0" smtClean="0"/>
                        <a:t>109,2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Неналоговые доходы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58 919,7</a:t>
                      </a:r>
                    </a:p>
                    <a:p>
                      <a:r>
                        <a:rPr lang="ru-RU" sz="1400" dirty="0" smtClean="0"/>
                        <a:t>98,3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49 906,0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48 743,8</a:t>
                      </a:r>
                    </a:p>
                    <a:p>
                      <a:r>
                        <a:rPr lang="ru-RU" sz="1400" dirty="0" smtClean="0"/>
                        <a:t>82,7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ИТОГО ДОХОДОВ</a:t>
                      </a:r>
                      <a:r>
                        <a:rPr lang="ru-RU" sz="1300" baseline="0" dirty="0" smtClean="0"/>
                        <a:t> (тыс. руб.)</a:t>
                      </a:r>
                      <a:endParaRPr lang="ru-RU" sz="1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349 701,0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344 795,9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366 373,6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Численность постоянного населения (человек)</a:t>
                      </a:r>
                      <a:endParaRPr lang="ru-RU" sz="13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16 084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15 830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16 089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НА ДУШУ НАСЕЛЕНИЯ (рублей)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21 742,2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21 781,2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22 771,7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Информация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об объемах налоговых и неналоговых доходов бюджета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городского округа Лотошино (с учетом  межбюджетных трансфертов) на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душу населения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сравнении с другими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городскими округами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Московской области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за 2020 год</a:t>
            </a:r>
            <a:endParaRPr lang="ru-RU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4368" y="2276872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(рублей)</a:t>
            </a:r>
            <a:endParaRPr lang="ru-RU" sz="105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643182"/>
          <a:ext cx="8784976" cy="36554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{F5AB1C69-6EDB-4FF4-983F-18BD219EF322}</a:tableStyleId>
              </a:tblPr>
              <a:tblGrid>
                <a:gridCol w="2033560">
                  <a:extLst>
                    <a:ext uri="{9D8B030D-6E8A-4147-A177-3AD203B41FA5}"/>
                  </a:extLst>
                </a:gridCol>
                <a:gridCol w="1294810">
                  <a:extLst>
                    <a:ext uri="{9D8B030D-6E8A-4147-A177-3AD203B41FA5}"/>
                  </a:extLst>
                </a:gridCol>
                <a:gridCol w="1322813">
                  <a:extLst>
                    <a:ext uri="{9D8B030D-6E8A-4147-A177-3AD203B41FA5}"/>
                  </a:extLst>
                </a:gridCol>
                <a:gridCol w="1240138">
                  <a:extLst>
                    <a:ext uri="{9D8B030D-6E8A-4147-A177-3AD203B41FA5}"/>
                  </a:extLst>
                </a:gridCol>
                <a:gridCol w="941439">
                  <a:extLst>
                    <a:ext uri="{9D8B030D-6E8A-4147-A177-3AD203B41FA5}"/>
                  </a:extLst>
                </a:gridCol>
                <a:gridCol w="976109">
                  <a:extLst>
                    <a:ext uri="{9D8B030D-6E8A-4147-A177-3AD203B41FA5}"/>
                  </a:extLst>
                </a:gridCol>
                <a:gridCol w="976107">
                  <a:extLst>
                    <a:ext uri="{9D8B030D-6E8A-4147-A177-3AD203B41FA5}"/>
                  </a:extLst>
                </a:gridCol>
              </a:tblGrid>
              <a:tr h="479251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Виды доходов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округ Лотошино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сравнении с другими муниципальными образованиями Московской области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78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Волоколамский городской округ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Электрогорск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Шаховская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Балашиха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Красногорск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247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ВСЕГО, 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70 664,1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118 691,9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59 454,6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81 479,0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29 672,9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47 784,1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9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22 771,7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39 646,0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21 099,7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30 454,0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11 909,4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28 062,3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85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47 892,4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79 045,9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38 354,9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51 025,0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17 763,5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19 721,8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085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Численность постоянного населения на 01 января 2021 года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16 089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38 705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22 439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25 586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518 592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270 504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23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362950" cy="863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Информация о налоговых льготах и ставках налогов на территории городского округа Лотошино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285860"/>
          <a:ext cx="8785225" cy="505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923"/>
                <a:gridCol w="3093282"/>
                <a:gridCol w="3778020"/>
              </a:tblGrid>
              <a:tr h="359739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Ставка налога	</a:t>
                      </a:r>
                    </a:p>
                  </a:txBody>
                  <a:tcPr marL="91441" marR="91441" marT="45704" marB="4570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Налоговые льготы	</a:t>
                      </a:r>
                    </a:p>
                  </a:txBody>
                  <a:tcPr marL="91441" marR="91441" marT="45704" marB="4570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Нормативный правовой документ	</a:t>
                      </a:r>
                    </a:p>
                  </a:txBody>
                  <a:tcPr marL="91441" marR="91441" marT="45704" marB="4570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pPr algn="ctr"/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физических лиц</a:t>
                      </a:r>
                    </a:p>
                  </a:txBody>
                  <a:tcPr marL="91441" marR="91441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105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размерах от 0,3 процента до 1,5 процентов от кадастровой стоимости земельного участка в зависимости от категории земель и вида разрешенного использования	</a:t>
                      </a:r>
                    </a:p>
                    <a:p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Действуют льготы, установленные статьей 395 Налогового кодекса Российской Федерации, а также льготы, установленные р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ешением Совета депутатов городского округа Лотошино 02.12.2019 года №58/6 «Об утверждении Положения о земельном налоге и ставок земельного налога на территории городского округа Лотошино»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 изменениями)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Лотошино 02.12.2019 года №58/6 «Об утверждении Положения о земельном налоге и ставок земельного налога на территории городского округа Лотошино»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 изменениями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 27.08.2020 N 145/13 )   </a:t>
                      </a:r>
                      <a:endParaRPr lang="ru-RU" sz="1000" b="1" baseline="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юридических лиц</a:t>
                      </a:r>
                    </a:p>
                  </a:txBody>
                  <a:tcPr marL="91441" marR="91441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105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размерах от 0,3 процента до 1,5 процентов от кадастровой стоимости земельного участка в зависимости от категории земель и вида разрешенного использования	</a:t>
                      </a:r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Действуют льготы, установленные статьей 395 Налогового кодекса Российской Федерации, а также льготы, установленные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Совета депутатов городского округа Лотошино 02.12.2019 года №58/6 «Об утверждении Положения о земельном налоге и ставок земельного налога на территории городского округа Лотошино»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 изменениями)</a:t>
                      </a:r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Лотошино 02.12.2019 года №58/6 «Об утверждении Положения о земельном налоге и ставок земельного налога на территории городского округа Лотошино»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 изменениями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 04.06.2020 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123/11 (применяется к правоотношениям, возникшим с 01 марта 2020 года и действует до 31 декабря 2020 года);  от 27.08.2020 N 145/13 )   </a:t>
                      </a:r>
                      <a:endParaRPr lang="ru-RU" sz="1000" b="1" baseline="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с физических лиц</a:t>
                      </a:r>
                    </a:p>
                  </a:txBody>
                  <a:tcPr marL="91441" marR="91441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105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размерах от 0,2 процента до 2,0 процентов от кадастровой стоимости объекта в зависимости от вида имущества	</a:t>
                      </a:r>
                    </a:p>
                    <a:p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Действуют льготы, установленные статьей 407 Налогового кодекса Российской Федерации, а также льготы, установленные Решение Совета депутатов от 02.12.2019 N 59/6 «О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Положении о налоге на имущество физических лиц и ставок налога на имущество физических лиц на территории городского округа Лотошино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(с изменениями)	</a:t>
                      </a:r>
                    </a:p>
                  </a:txBody>
                  <a:tcPr marL="91441" marR="91441" marT="45704" marB="4570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от 02.12.2019 N 59/6 "О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Положении о налоге на имущество физических лиц и ставок налога на имущество физических лиц на территории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городского округа Лотошино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(с изменениями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 27.08.2020 N144/13 ; от 24.12.2020 N194/18) </a:t>
                      </a:r>
                      <a:endParaRPr lang="ru-RU" sz="1000" b="1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1" marR="91441" marT="45704" marB="4570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362950" cy="13684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Объемы выпадающих доходов в связи с предоставлением льгот в 2020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000240"/>
          <a:ext cx="8536016" cy="410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714644"/>
                <a:gridCol w="2500330"/>
                <a:gridCol w="1285884"/>
                <a:gridCol w="1177902"/>
              </a:tblGrid>
              <a:tr h="1115565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1" marB="4571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Наименование налоговой льготы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1" marB="4571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Принятое основание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1" marB="4571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Отчет 2019 года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1" marB="4571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Оценка за 2020 год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1" marB="4571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105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dirty="0"/>
                    </a:p>
                  </a:txBody>
                  <a:tcPr marL="91443" marR="91443" marT="45711" marB="4571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Земельный налог</a:t>
                      </a:r>
                      <a:endParaRPr lang="ru-RU" sz="1200" b="1" dirty="0"/>
                    </a:p>
                  </a:txBody>
                  <a:tcPr marL="91443" marR="91443" marT="45711" marB="4571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Лотошино 02.12.2019 года №58/6 «Об утверждении Положения о земельном налоге и ставок земельного налога на территории городского округа Лотошино» </a:t>
                      </a:r>
                      <a:r>
                        <a:rPr lang="ru-RU" sz="12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(основание: п</a:t>
                      </a:r>
                      <a:r>
                        <a:rPr lang="ru-RU" sz="1200" b="1" i="0" baseline="0" dirty="0" smtClean="0"/>
                        <a:t>ункт 2 статьи </a:t>
                      </a:r>
                      <a:r>
                        <a:rPr lang="ru-RU" sz="1200" b="1" dirty="0" smtClean="0"/>
                        <a:t>387 Налогового кодекса РФ)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1" marB="4571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328</a:t>
                      </a:r>
                    </a:p>
                  </a:txBody>
                  <a:tcPr marL="91443" marR="91443" marT="45711" marB="4571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331</a:t>
                      </a:r>
                    </a:p>
                  </a:txBody>
                  <a:tcPr marL="91443" marR="91443" marT="45711" marB="4571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53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</a:t>
                      </a:r>
                    </a:p>
                  </a:txBody>
                  <a:tcPr marL="91443" marR="91443" marT="45711" marB="457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льготы налогоплательщикам -юридическим</a:t>
                      </a:r>
                      <a:r>
                        <a:rPr lang="ru-RU" sz="1200" baseline="0" dirty="0" smtClean="0"/>
                        <a:t> лицам</a:t>
                      </a:r>
                      <a:endParaRPr lang="ru-RU" sz="1200" dirty="0"/>
                    </a:p>
                  </a:txBody>
                  <a:tcPr marL="91443" marR="91443" marT="45711" marB="457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98</a:t>
                      </a:r>
                    </a:p>
                  </a:txBody>
                  <a:tcPr marL="91443" marR="91443" marT="45711" marB="457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</a:t>
                      </a:r>
                    </a:p>
                  </a:txBody>
                  <a:tcPr marL="91443" marR="91443" marT="45711" marB="457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9170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1443" marR="91443" marT="45711" marB="4571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льготы налогоплательщикам -физическим лицам</a:t>
                      </a:r>
                      <a:endParaRPr lang="ru-RU" sz="1200" dirty="0"/>
                    </a:p>
                  </a:txBody>
                  <a:tcPr marL="91443" marR="91443" marT="45711" marB="4571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230</a:t>
                      </a:r>
                    </a:p>
                  </a:txBody>
                  <a:tcPr marL="91443" marR="91443" marT="45711" marB="4571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232</a:t>
                      </a:r>
                    </a:p>
                  </a:txBody>
                  <a:tcPr marL="91443" marR="91443" marT="45711" marB="4571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722" name="TextBox 3"/>
          <p:cNvSpPr txBox="1">
            <a:spLocks noChangeArrowheads="1"/>
          </p:cNvSpPr>
          <p:nvPr/>
        </p:nvSpPr>
        <p:spPr bwMode="auto">
          <a:xfrm>
            <a:off x="7715272" y="1643050"/>
            <a:ext cx="1081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тыс. рублей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188" y="765175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Динамика расходов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городского округа Лотошино</a:t>
            </a:r>
          </a:p>
        </p:txBody>
      </p:sp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7164288" y="1412776"/>
            <a:ext cx="1318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тыс. рублей</a:t>
            </a:r>
          </a:p>
        </p:txBody>
      </p:sp>
      <p:graphicFrame>
        <p:nvGraphicFramePr>
          <p:cNvPr id="8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073666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9618" cy="734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Распределение расходов по разделам классификации расходов бюджета городского округа Лотошино за 2020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51"/>
          <a:ext cx="8229600" cy="46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Сведения о расходах по разделам и подразделам классификации расходов бюджета городского округа Лотошино за 2019 -2020 годы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323528" y="1484784"/>
          <a:ext cx="8568951" cy="5006340"/>
        </p:xfrm>
        <a:graphic>
          <a:graphicData uri="http://schemas.openxmlformats.org/drawingml/2006/table">
            <a:tbl>
              <a:tblPr/>
              <a:tblGrid>
                <a:gridCol w="576064"/>
                <a:gridCol w="3960440"/>
                <a:gridCol w="1152128"/>
                <a:gridCol w="792088"/>
                <a:gridCol w="864096"/>
                <a:gridCol w="1224135"/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разделов, подразделов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163 220,0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152 989,9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146 674,0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30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5 579,1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73 597,4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52 839,4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50 609,6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14 162,0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71 164,3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81 945,4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78 933,3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 экономики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13 140,7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5 960,6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4 369,1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5 050,7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8 490,1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28384" y="119675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1196752"/>
            <a:ext cx="1080120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Сведения о расходах по разделам и подразделам классификации расходов бюджета городского округа Лотошино за 2019 -2020 годы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323528" y="1412776"/>
          <a:ext cx="8568951" cy="5178444"/>
        </p:xfrm>
        <a:graphic>
          <a:graphicData uri="http://schemas.openxmlformats.org/drawingml/2006/table">
            <a:tbl>
              <a:tblPr/>
              <a:tblGrid>
                <a:gridCol w="576064"/>
                <a:gridCol w="3960440"/>
                <a:gridCol w="1152128"/>
                <a:gridCol w="792088"/>
                <a:gridCol w="864096"/>
                <a:gridCol w="1224135"/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разделов, подразделов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611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142 246,0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157 071,8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150 339,5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25 694,7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57 044,0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56 417,0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51 957,5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6783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55 313,3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93 354,5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92 063,5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103 752,4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193 568,9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149 632,8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10 740,1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5 096,6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4 842,8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398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14 545,7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11 573,2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1964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70 236,3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165 849,6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125 781,7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9945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6 797,4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792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6783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28384" y="119675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1052736"/>
            <a:ext cx="1080120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Сведения о расходах по разделам и подразделам классификации расходов бюджета городского округа Лотошино за 2019 -2020 годы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323528" y="1196752"/>
          <a:ext cx="8568951" cy="5501640"/>
        </p:xfrm>
        <a:graphic>
          <a:graphicData uri="http://schemas.openxmlformats.org/drawingml/2006/table">
            <a:tbl>
              <a:tblPr/>
              <a:tblGrid>
                <a:gridCol w="576064"/>
                <a:gridCol w="3960440"/>
                <a:gridCol w="1152128"/>
                <a:gridCol w="792088"/>
                <a:gridCol w="864096"/>
                <a:gridCol w="1224135"/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разделов, подразделов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308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427 718,9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466 692,3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448 538,7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308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115 766,3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158 780,4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153 288,8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308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263 798,5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253 203,3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241 226,6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308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28 937,3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43 602,5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43 183,5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308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2 213,7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4 602,1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4 601,6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30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6 238,2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30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134 831,8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132 333,4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127 545,1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132 231,7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128 298,8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123 624,7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4 034,6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2 854,8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2 854,8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44 801,0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49 843,2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48 756,7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6 981,1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6 979,9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24 689,6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29 683,9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29 541,1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13 909,3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12 315,8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59 293,9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64 665,8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64 044,7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58 121,7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63 419,3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62 849,3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1 093 134,0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1 230 091,1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1 143 926,9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28384" y="119675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908720"/>
            <a:ext cx="1080120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31194C9-209C-4000-88CD-C6A5CBB8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3765605"/>
              </p:ext>
            </p:extLst>
          </p:nvPr>
        </p:nvGraphicFramePr>
        <p:xfrm>
          <a:off x="5220072" y="2780928"/>
          <a:ext cx="3780774" cy="2615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7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нацпроекта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Буквенное обозначение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вес, 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12 005,0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Цифровая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730,1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4 052,0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Жилье и городская среда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1 890,9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7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18 678,0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DAEB839-440B-4B1E-ABD4-F2259D294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3165"/>
              </p:ext>
            </p:extLst>
          </p:nvPr>
        </p:nvGraphicFramePr>
        <p:xfrm>
          <a:off x="251520" y="1916832"/>
          <a:ext cx="5256584" cy="379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6">
            <a:extLst>
              <a:ext uri="{FF2B5EF4-FFF2-40B4-BE49-F238E27FC236}">
                <a16:creationId xmlns:a16="http://schemas.microsoft.com/office/drawing/2014/main" xmlns="" id="{7CBBA754-927C-49A1-8D22-72B8570DF6C0}"/>
              </a:ext>
            </a:extLst>
          </p:cNvPr>
          <p:cNvGrpSpPr/>
          <p:nvPr/>
        </p:nvGrpSpPr>
        <p:grpSpPr>
          <a:xfrm>
            <a:off x="899593" y="5589247"/>
            <a:ext cx="2048854" cy="338554"/>
            <a:chOff x="267432" y="4221348"/>
            <a:chExt cx="2048854" cy="33855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D7FC517D-44CA-48BE-8AEE-201ED0ED3ED2}"/>
                </a:ext>
              </a:extLst>
            </p:cNvPr>
            <p:cNvSpPr/>
            <p:nvPr/>
          </p:nvSpPr>
          <p:spPr>
            <a:xfrm>
              <a:off x="267432" y="4313364"/>
              <a:ext cx="145704" cy="15452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Franklin Gothic Demi Cond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C364419-86EC-4E0E-A9B5-23A3CE2AF8C4}"/>
                </a:ext>
              </a:extLst>
            </p:cNvPr>
            <p:cNvSpPr txBox="1"/>
            <p:nvPr/>
          </p:nvSpPr>
          <p:spPr>
            <a:xfrm>
              <a:off x="413136" y="4221348"/>
              <a:ext cx="19031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Franklin Gothic Demi Cond" pitchFamily="34" charset="0"/>
                  <a:cs typeface="Arial" panose="020B0604020202020204" pitchFamily="34" charset="0"/>
                </a:rPr>
                <a:t>Расходы бюджета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07B897-86B4-40D3-8253-9EE47027BFEA}"/>
              </a:ext>
            </a:extLst>
          </p:cNvPr>
          <p:cNvSpPr txBox="1"/>
          <p:nvPr/>
        </p:nvSpPr>
        <p:spPr>
          <a:xfrm>
            <a:off x="972445" y="6005762"/>
            <a:ext cx="3599555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Расходы </a:t>
            </a:r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бюджета на реализацию национальных проектов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8F14A45-4764-4DDE-88F6-FC312409B20E}"/>
              </a:ext>
            </a:extLst>
          </p:cNvPr>
          <p:cNvSpPr/>
          <p:nvPr/>
        </p:nvSpPr>
        <p:spPr>
          <a:xfrm>
            <a:off x="899592" y="6097778"/>
            <a:ext cx="145704" cy="154521"/>
          </a:xfrm>
          <a:prstGeom prst="rect">
            <a:avLst/>
          </a:prstGeom>
          <a:solidFill>
            <a:srgbClr val="EAD4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C0CAEB-4760-4DDC-8786-A58312DC4685}"/>
              </a:ext>
            </a:extLst>
          </p:cNvPr>
          <p:cNvSpPr txBox="1"/>
          <p:nvPr/>
        </p:nvSpPr>
        <p:spPr>
          <a:xfrm>
            <a:off x="110905" y="530578"/>
            <a:ext cx="8922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Расходы на реализацию национальных проектов в бюджете городского округа Лотошино в 2020 году</a:t>
            </a:r>
            <a:endParaRPr lang="ru-RU" sz="24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553138A-18AD-4E40-8E95-4F79023CDA41}"/>
              </a:ext>
            </a:extLst>
          </p:cNvPr>
          <p:cNvSpPr/>
          <p:nvPr/>
        </p:nvSpPr>
        <p:spPr>
          <a:xfrm>
            <a:off x="8028385" y="1679155"/>
            <a:ext cx="864096" cy="24938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2514696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396044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indent="450000" algn="just">
              <a:buNone/>
            </a:pPr>
            <a:endParaRPr lang="ru-RU" sz="2000" dirty="0" smtClean="0"/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Проведение публичных слушаний по отчету об исполнении бюджета городского округа Лотошино Московской области за 2020 год подтверждает реализацию принципов открытости и прозрачности управления финансами в нашем муниципальном образовании. </a:t>
            </a: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В 2020 году планово проводилась работа по мобилизации всех имеющихся ресурсов, оптимизации неэффективных расходов, разумному использованию имеющихся средств бюджета городского округа Лотошино Московской области.</a:t>
            </a: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 в городском округе Лотошино.</a:t>
            </a:r>
          </a:p>
          <a:p>
            <a:pPr indent="0" algn="ctr" fontAlgn="base">
              <a:spcBef>
                <a:spcPct val="0"/>
              </a:spcBef>
              <a:buFont typeface="Arial" pitchFamily="34" charset="0"/>
              <a:buNone/>
              <a:defRPr/>
            </a:pPr>
            <a:endParaRPr lang="ru-RU" sz="245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593C3245-2E92-4085-83F2-1E6AE4C57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6207869"/>
              </p:ext>
            </p:extLst>
          </p:nvPr>
        </p:nvGraphicFramePr>
        <p:xfrm>
          <a:off x="251520" y="1772816"/>
          <a:ext cx="8784977" cy="461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162">
                  <a:extLst>
                    <a:ext uri="{9D8B030D-6E8A-4147-A177-3AD203B41FA5}">
                      <a16:colId xmlns:a16="http://schemas.microsoft.com/office/drawing/2014/main" xmlns="" val="1400595254"/>
                    </a:ext>
                  </a:extLst>
                </a:gridCol>
                <a:gridCol w="678701">
                  <a:extLst>
                    <a:ext uri="{9D8B030D-6E8A-4147-A177-3AD203B41FA5}">
                      <a16:colId xmlns:a16="http://schemas.microsoft.com/office/drawing/2014/main" xmlns="" val="2884690593"/>
                    </a:ext>
                  </a:extLst>
                </a:gridCol>
                <a:gridCol w="583689">
                  <a:extLst>
                    <a:ext uri="{9D8B030D-6E8A-4147-A177-3AD203B41FA5}">
                      <a16:colId xmlns:a16="http://schemas.microsoft.com/office/drawing/2014/main" xmlns="" val="355943044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08973753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99239852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351856747"/>
                    </a:ext>
                  </a:extLst>
                </a:gridCol>
                <a:gridCol w="629195">
                  <a:extLst>
                    <a:ext uri="{9D8B030D-6E8A-4147-A177-3AD203B41FA5}">
                      <a16:colId xmlns:a16="http://schemas.microsoft.com/office/drawing/2014/main" xmlns="" val="1527062640"/>
                    </a:ext>
                  </a:extLst>
                </a:gridCol>
                <a:gridCol w="594941">
                  <a:extLst>
                    <a:ext uri="{9D8B030D-6E8A-4147-A177-3AD203B41FA5}">
                      <a16:colId xmlns:a16="http://schemas.microsoft.com/office/drawing/2014/main" xmlns="" val="3778848976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xmlns="" val="1539178532"/>
                    </a:ext>
                  </a:extLst>
                </a:gridCol>
              </a:tblGrid>
              <a:tr h="485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План, в т.ч.: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Московской области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в т.ч.: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Московской области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5295187"/>
                  </a:ext>
                </a:extLst>
              </a:tr>
              <a:tr h="23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144" marR="7144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22 843,9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18 678,0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9 827,2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6 712,2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31207"/>
                  </a:ext>
                </a:extLst>
              </a:tr>
              <a:tr h="295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Национальный проект "Культура"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863745"/>
                  </a:ext>
                </a:extLst>
              </a:tr>
              <a:tr h="461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"Обеспечение качественно нового уровня развития инфраструктуры культуры" ("Культурная среда")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3552240"/>
                  </a:ext>
                </a:extLst>
              </a:tr>
              <a:tr h="462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музыкальных инструментов для муниципальных организаций дополнительного образования Московской области, осуществляющих деятельность в сфере культуры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7381961"/>
                  </a:ext>
                </a:extLst>
              </a:tr>
              <a:tr h="295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программа "Цифровая экономика"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39772"/>
                  </a:ext>
                </a:extLst>
              </a:tr>
              <a:tr h="192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"Цифровое государственное управление"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860220"/>
                  </a:ext>
                </a:extLst>
              </a:tr>
              <a:tr h="3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доступа к электронным сервисам цифровой инфраструктуры в сфере жилищно-коммунального хозяйства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6916510"/>
                  </a:ext>
                </a:extLst>
              </a:tr>
              <a:tr h="310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Национальный проект "Образование"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4 591,6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4 052,0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1 335,2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248141"/>
                  </a:ext>
                </a:extLst>
              </a:tr>
              <a:tr h="310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"Современная школа"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2 145,9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780,2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6016525"/>
                  </a:ext>
                </a:extLst>
              </a:tr>
              <a:tr h="295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2255796"/>
                  </a:ext>
                </a:extLst>
              </a:tr>
              <a:tr h="3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центров образования цифрового и гуманитарного профилей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98582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7604A65-35CE-4095-B0AA-656D11C74987}"/>
              </a:ext>
            </a:extLst>
          </p:cNvPr>
          <p:cNvSpPr/>
          <p:nvPr/>
        </p:nvSpPr>
        <p:spPr>
          <a:xfrm>
            <a:off x="7884368" y="1484784"/>
            <a:ext cx="936104" cy="1886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263121-4DBA-48EE-8363-81469576875A}"/>
              </a:ext>
            </a:extLst>
          </p:cNvPr>
          <p:cNvSpPr txBox="1"/>
          <p:nvPr/>
        </p:nvSpPr>
        <p:spPr>
          <a:xfrm>
            <a:off x="107504" y="476672"/>
            <a:ext cx="8922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Реализация национальных проектов на территории городского округа Лотошино в 2020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318152397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BA191F12-E4DF-4117-8EE2-CCCF578EC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5987722"/>
              </p:ext>
            </p:extLst>
          </p:nvPr>
        </p:nvGraphicFramePr>
        <p:xfrm>
          <a:off x="251520" y="2060848"/>
          <a:ext cx="8640958" cy="408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133">
                  <a:extLst>
                    <a:ext uri="{9D8B030D-6E8A-4147-A177-3AD203B41FA5}">
                      <a16:colId xmlns:a16="http://schemas.microsoft.com/office/drawing/2014/main" xmlns="" val="824418421"/>
                    </a:ext>
                  </a:extLst>
                </a:gridCol>
                <a:gridCol w="589156">
                  <a:extLst>
                    <a:ext uri="{9D8B030D-6E8A-4147-A177-3AD203B41FA5}">
                      <a16:colId xmlns:a16="http://schemas.microsoft.com/office/drawing/2014/main" xmlns="" val="3602695334"/>
                    </a:ext>
                  </a:extLst>
                </a:gridCol>
                <a:gridCol w="654618">
                  <a:extLst>
                    <a:ext uri="{9D8B030D-6E8A-4147-A177-3AD203B41FA5}">
                      <a16:colId xmlns:a16="http://schemas.microsoft.com/office/drawing/2014/main" xmlns="" val="889480226"/>
                    </a:ext>
                  </a:extLst>
                </a:gridCol>
                <a:gridCol w="771725">
                  <a:extLst>
                    <a:ext uri="{9D8B030D-6E8A-4147-A177-3AD203B41FA5}">
                      <a16:colId xmlns:a16="http://schemas.microsoft.com/office/drawing/2014/main" xmlns="" val="387771208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168244"/>
                    </a:ext>
                  </a:extLst>
                </a:gridCol>
                <a:gridCol w="491688">
                  <a:extLst>
                    <a:ext uri="{9D8B030D-6E8A-4147-A177-3AD203B41FA5}">
                      <a16:colId xmlns:a16="http://schemas.microsoft.com/office/drawing/2014/main" xmlns="" val="3459064215"/>
                    </a:ext>
                  </a:extLst>
                </a:gridCol>
                <a:gridCol w="654618">
                  <a:extLst>
                    <a:ext uri="{9D8B030D-6E8A-4147-A177-3AD203B41FA5}">
                      <a16:colId xmlns:a16="http://schemas.microsoft.com/office/drawing/2014/main" xmlns="" val="4056689700"/>
                    </a:ext>
                  </a:extLst>
                </a:gridCol>
                <a:gridCol w="725785">
                  <a:extLst>
                    <a:ext uri="{9D8B030D-6E8A-4147-A177-3AD203B41FA5}">
                      <a16:colId xmlns:a16="http://schemas.microsoft.com/office/drawing/2014/main" xmlns="" val="3190682862"/>
                    </a:ext>
                  </a:extLst>
                </a:gridCol>
                <a:gridCol w="576179">
                  <a:extLst>
                    <a:ext uri="{9D8B030D-6E8A-4147-A177-3AD203B41FA5}">
                      <a16:colId xmlns:a16="http://schemas.microsoft.com/office/drawing/2014/main" xmlns="" val="282350328"/>
                    </a:ext>
                  </a:extLst>
                </a:gridCol>
              </a:tblGrid>
              <a:tr h="649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План, в т.ч.: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Московской области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в т.ч.: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Московской области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3520278"/>
                  </a:ext>
                </a:extLst>
              </a:tr>
              <a:tr h="37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"Цифровая образовательная среда"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448,7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477828"/>
                  </a:ext>
                </a:extLst>
              </a:tr>
              <a:tr h="37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1 979,9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Оснащение планшетными компьютерами общеобразовательных организаций в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Национальный проект "Жилье и городская среда"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1 890,9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1 890,9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"Формирование комфортной городской среды"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1 890,9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1 890,9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1780356"/>
                  </a:ext>
                </a:extLst>
              </a:tr>
              <a:tr h="37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дворовых территорий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1 890,9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1 890,9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5232096"/>
                  </a:ext>
                </a:extLst>
              </a:tr>
              <a:tr h="37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Национальный проект "Экология"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741042"/>
                  </a:ext>
                </a:extLst>
              </a:tr>
              <a:tr h="37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"Чистая страна"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26429"/>
                  </a:ext>
                </a:extLst>
              </a:tr>
              <a:tr h="37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проектной документации на рекультивацию полигонов твердых коммунальных отходов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3 589,1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48663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D86FDCB-C80A-4145-BDD9-3668F6955EB3}"/>
              </a:ext>
            </a:extLst>
          </p:cNvPr>
          <p:cNvSpPr/>
          <p:nvPr/>
        </p:nvSpPr>
        <p:spPr>
          <a:xfrm>
            <a:off x="7524328" y="1628800"/>
            <a:ext cx="1065167" cy="24938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B7CEB8-D0F4-4ABD-96ED-391210895802}"/>
              </a:ext>
            </a:extLst>
          </p:cNvPr>
          <p:cNvSpPr txBox="1"/>
          <p:nvPr/>
        </p:nvSpPr>
        <p:spPr>
          <a:xfrm>
            <a:off x="221810" y="692696"/>
            <a:ext cx="8922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Реализация национальных проектов на территории городского округа Лотошино в 2020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267417638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263" y="549275"/>
            <a:ext cx="7273925" cy="508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50" b="1" dirty="0">
                <a:solidFill>
                  <a:srgbClr val="FF0000"/>
                </a:solidFill>
                <a:latin typeface="+mn-lt"/>
              </a:rPr>
              <a:t>Объем публичных нормативных </a:t>
            </a:r>
            <a:r>
              <a:rPr lang="ru-RU" sz="2450" b="1" dirty="0" smtClean="0">
                <a:solidFill>
                  <a:srgbClr val="FF0000"/>
                </a:solidFill>
                <a:latin typeface="+mn-lt"/>
              </a:rPr>
              <a:t>обязательств, исполненных в 2020 году</a:t>
            </a:r>
            <a:endParaRPr lang="ru-RU" sz="245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1747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4149080"/>
            <a:ext cx="1655762" cy="17954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1844824"/>
            <a:ext cx="5545138" cy="15843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/>
              </a:rPr>
              <a:t>Предоставление гражданам субсидий на оплату жилого помещения и коммунальных услуг  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SzPct val="120000"/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/>
              </a:rPr>
              <a:t>			 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21 414,1 тыс.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077072"/>
            <a:ext cx="5574283" cy="219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200" b="1" dirty="0">
                <a:solidFill>
                  <a:srgbClr val="0070C0"/>
                </a:solidFill>
                <a:latin typeface="Constantia"/>
                <a:cs typeface="+mn-cs"/>
              </a:rPr>
              <a:t>Компенсация родительской платы за присмотр и уход за детьми, осваивающими образовательные программы дошкольного образования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200" b="1" dirty="0" smtClean="0">
                <a:solidFill>
                  <a:srgbClr val="00B0F0"/>
                </a:solidFill>
                <a:latin typeface="Constantia"/>
                <a:cs typeface="+mn-cs"/>
              </a:rPr>
              <a:t>		1 990,2 </a:t>
            </a:r>
            <a:r>
              <a:rPr lang="ru-RU" sz="2200" b="1" dirty="0">
                <a:solidFill>
                  <a:srgbClr val="00B0F0"/>
                </a:solidFill>
                <a:latin typeface="Constantia"/>
                <a:cs typeface="+mn-cs"/>
              </a:rPr>
              <a:t>тыс. рублей</a:t>
            </a:r>
          </a:p>
        </p:txBody>
      </p:sp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187166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69325" cy="504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+mn-lt"/>
              </a:rPr>
              <a:t>Расходы бюджета с учетом интересов целевых групп пользователей, на которые направлены мероприятия муниципальных программ городского округа Лотошино Московской области за 2020 год</a:t>
            </a:r>
            <a:endParaRPr lang="ru-RU" sz="13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464579" cy="493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486"/>
                <a:gridCol w="1077695"/>
                <a:gridCol w="119091"/>
                <a:gridCol w="1460647"/>
                <a:gridCol w="1555660"/>
              </a:tblGrid>
              <a:tr h="4326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Меры поддержки</a:t>
                      </a:r>
                      <a:endParaRPr lang="ru-RU" sz="1100" dirty="0"/>
                    </a:p>
                  </a:txBody>
                  <a:tcPr marL="91432" marR="91432" marT="45723" marB="4572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 (человек)</a:t>
                      </a:r>
                      <a:endParaRPr lang="ru-RU" sz="1100" dirty="0"/>
                    </a:p>
                  </a:txBody>
                  <a:tcPr marL="91432" marR="91432" marT="45723" marB="4572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1432" marR="9143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 (тыс. рублей)</a:t>
                      </a:r>
                      <a:endParaRPr lang="ru-RU" sz="1100" dirty="0"/>
                    </a:p>
                  </a:txBody>
                  <a:tcPr marL="91432" marR="91432" marT="45723" marB="4572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НПА</a:t>
                      </a:r>
                      <a:endParaRPr lang="ru-RU" sz="1100" dirty="0"/>
                    </a:p>
                  </a:txBody>
                  <a:tcPr marL="91432" marR="91432" marT="45723" marB="4572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9085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Муниципальная программа «Здравоохранение»</a:t>
                      </a:r>
                      <a:endParaRPr lang="ru-RU" sz="900" b="1" dirty="0"/>
                    </a:p>
                  </a:txBody>
                  <a:tcPr marL="91432" marR="91432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marL="91432" marR="91432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7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дополнительной социальной поддержки в виде выплаты муниципальной стипендии студентам, обучающимся по целевому набору в государственных образовательных учреждениях высшего профессионального образования, осуществляющих подготовку кадров в сфере здравоохранения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</a:t>
                      </a:r>
                      <a:endParaRPr lang="ru-RU" sz="1000" b="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240,0</a:t>
                      </a:r>
                      <a:endParaRPr lang="ru-RU" sz="10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1040 от 07.11.2019</a:t>
                      </a:r>
                    </a:p>
                    <a:p>
                      <a:pPr algn="ctr"/>
                      <a:r>
                        <a:rPr lang="ru-RU" sz="900" dirty="0" smtClean="0"/>
                        <a:t>№1053 от 10.11.2020 </a:t>
                      </a:r>
                    </a:p>
                    <a:p>
                      <a:pPr algn="ctr"/>
                      <a:r>
                        <a:rPr lang="ru-RU" sz="900" dirty="0" smtClean="0"/>
                        <a:t>постановление главы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99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Муниципальная программа «Образование»</a:t>
                      </a:r>
                      <a:endParaRPr lang="ru-RU" sz="1000" b="1" dirty="0"/>
                    </a:p>
                  </a:txBody>
                  <a:tcPr marL="91432" marR="91432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91432" marR="91432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350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425</a:t>
                      </a:r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1990,0</a:t>
                      </a:r>
                      <a:endParaRPr lang="ru-RU" sz="10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№918 от 30.09.2020 </a:t>
                      </a:r>
                    </a:p>
                    <a:p>
                      <a:pPr algn="ctr"/>
                      <a:r>
                        <a:rPr lang="ru-RU" sz="900" dirty="0" smtClean="0"/>
                        <a:t>постановление главы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5164">
                <a:tc>
                  <a:txBody>
                    <a:bodyPr/>
                    <a:lstStyle/>
                    <a:p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Стипендии в области образования, культуры и искусства (юные дарования, одаренные дети)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39,0</a:t>
                      </a:r>
                      <a:endParaRPr lang="ru-RU" sz="10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№1141 от 04.12.2020 постановление</a:t>
                      </a:r>
                      <a:r>
                        <a:rPr lang="ru-RU" sz="900" baseline="0" dirty="0" smtClean="0"/>
                        <a:t> главы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57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Муниципальная программа «Социальная защита населения»</a:t>
                      </a:r>
                    </a:p>
                  </a:txBody>
                  <a:tcPr marL="91432" marR="91432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 smtClean="0"/>
                    </a:p>
                  </a:txBody>
                  <a:tcPr marL="91432" marR="91432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292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гражданам субсидий на оплату жилого помещения и коммунальных услуг 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1 425</a:t>
                      </a:r>
                      <a:endParaRPr lang="ru-RU" sz="10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21 573,0</a:t>
                      </a:r>
                      <a:endParaRPr lang="ru-RU" sz="10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№1129 от 28.11.2019</a:t>
                      </a:r>
                    </a:p>
                    <a:p>
                      <a:pPr algn="ctr"/>
                      <a:r>
                        <a:rPr lang="ru-RU" sz="900" dirty="0" smtClean="0"/>
                        <a:t> постановление главы; №110/2007-ОЗ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99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Муниципальная программа "Жилище"</a:t>
                      </a:r>
                      <a:endParaRPr lang="ru-RU" sz="1000" b="1" dirty="0"/>
                    </a:p>
                  </a:txBody>
                  <a:tcPr marL="91432" marR="91432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91432" marR="91432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576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Реализация мероприятий по обеспечению жильем молодых семей 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1 794,6</a:t>
                      </a:r>
                      <a:endParaRPr lang="ru-RU" sz="10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№1130 от 28.11.2019 постановление главы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3505">
                <a:tc>
                  <a:txBody>
                    <a:bodyPr/>
                    <a:lstStyle/>
                    <a:p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7 375,7</a:t>
                      </a:r>
                      <a:endParaRPr lang="ru-RU" sz="10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№1130 от 28.11.2019</a:t>
                      </a:r>
                    </a:p>
                    <a:p>
                      <a:pPr algn="ctr"/>
                      <a:r>
                        <a:rPr lang="ru-RU" sz="900" dirty="0" smtClean="0"/>
                        <a:t>постановление главы</a:t>
                      </a:r>
                      <a:endParaRPr lang="ru-RU" sz="900" dirty="0"/>
                    </a:p>
                  </a:txBody>
                  <a:tcPr marL="91432" marR="91432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69325" cy="2889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Расходы бюджета городского округа Лотошино Московской области в разрезе муниципальных программ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549275"/>
          <a:ext cx="8393141" cy="617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234"/>
                <a:gridCol w="1060186"/>
                <a:gridCol w="1148535"/>
                <a:gridCol w="1060186"/>
              </a:tblGrid>
              <a:tr h="5486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2019 г.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2020 г.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2020 г.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Здравоохранение"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3 164,8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252,0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172 502,0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135 138,5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130 356,8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383 911,4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462 984,5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444 409,1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защита населения"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24 549,1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31 624,1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31 578,0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59 184,5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64 665,8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64 044,6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сельского хозяйства"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49 242,0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48 964,9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Экология и окружающая среда"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5 917,3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2 267,5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 и обеспечение безопасности жизнедеятельности населения"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39 699,7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13 559,2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12 341,5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Жилище"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12 718,1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12 117,8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11 881,8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инженерной инфраструктуры и энергоэффективности"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16 352,8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14 961,0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11 754,3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Предпринимательство"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6 407,6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8 235,0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7 417,7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имуществом и муниципальными финансами"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142 563,9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122 148,9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116 567,2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3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институтов гражданского общества, повышение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эффективности местного самоуправления и реализации молодежной политики"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5 899,5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12 858,1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11 910,0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 функционирование дорожно-транспортного комплекса"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105 013,3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100 676,6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94 931,4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"Цифровое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18 386,3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234,2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22 683,9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Архитектура 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градостроительство"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1 983,2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948,0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931,1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современной комфортной городской среды"</a:t>
                      </a:r>
                    </a:p>
                  </a:txBody>
                  <a:tcPr marL="9526" marR="9526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89 542,5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168 049,9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128 527,6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ПРОГРАММАМ</a:t>
                      </a:r>
                    </a:p>
                  </a:txBody>
                  <a:tcPr marL="9526" marR="9526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1 083 905,3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1 226 613,1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1 140</a:t>
                      </a:r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807,4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3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8 427,3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3 178,0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3 119,5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расходы</a:t>
                      </a:r>
                    </a:p>
                  </a:txBody>
                  <a:tcPr marL="9526" marR="9526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801,4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860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 РАСХОДОВ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1 093 134,0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1 230 091,1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1 143 926,9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006" name="TextBox 3"/>
          <p:cNvSpPr txBox="1">
            <a:spLocks noChangeArrowheads="1"/>
          </p:cNvSpPr>
          <p:nvPr/>
        </p:nvSpPr>
        <p:spPr bwMode="auto">
          <a:xfrm>
            <a:off x="7956550" y="333375"/>
            <a:ext cx="1008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тыс. рублей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FF0000"/>
                </a:solidFill>
              </a:rPr>
              <a:t> муниципальной программы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None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        Объем финансирования,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None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        факт 2020 год (тыс.рублей) / удельный вес программы от общего объема расходов (%)</a:t>
            </a:r>
            <a:endParaRPr lang="ru-RU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868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None/>
            </a:pPr>
            <a:r>
              <a:rPr lang="ru-RU" sz="1600" dirty="0" smtClean="0"/>
              <a:t>      </a:t>
            </a:r>
            <a:r>
              <a:rPr lang="ru-RU" sz="1600" dirty="0" smtClean="0">
                <a:solidFill>
                  <a:schemeClr val="tx1"/>
                </a:solidFill>
              </a:rPr>
              <a:t>Здравоохранение на 2020-2024 годы                                           240,0 (0,02%)</a:t>
            </a:r>
          </a:p>
        </p:txBody>
      </p:sp>
      <p:pic>
        <p:nvPicPr>
          <p:cNvPr id="36869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7921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2988" y="1916113"/>
            <a:ext cx="7705725" cy="43338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Культура на 2020-2024 годы                                          </a:t>
            </a:r>
            <a:r>
              <a:rPr lang="ru-RU" sz="1600" dirty="0" smtClean="0">
                <a:latin typeface="+mn-lt"/>
                <a:cs typeface="+mn-cs"/>
              </a:rPr>
              <a:t>                  130 356,8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11,4%)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6871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2988" y="2636838"/>
            <a:ext cx="7858125" cy="5048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Образование на 2020-2024 годы                                  </a:t>
            </a:r>
            <a:r>
              <a:rPr lang="ru-RU" sz="1600" dirty="0" smtClean="0">
                <a:latin typeface="+mn-lt"/>
                <a:cs typeface="+mn-cs"/>
              </a:rPr>
              <a:t>                  444 409,1 (38,9%)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6873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860800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284538"/>
            <a:ext cx="8010525" cy="5048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Социальная защита населения на 2020-2024 годы           </a:t>
            </a:r>
            <a:r>
              <a:rPr lang="ru-RU" sz="1600" dirty="0" smtClean="0">
                <a:latin typeface="+mn-lt"/>
                <a:cs typeface="+mn-cs"/>
              </a:rPr>
              <a:t>          </a:t>
            </a:r>
            <a:r>
              <a:rPr lang="ru-RU" sz="1600" dirty="0">
                <a:latin typeface="+mn-lt"/>
                <a:cs typeface="+mn-cs"/>
              </a:rPr>
              <a:t>31 </a:t>
            </a:r>
            <a:r>
              <a:rPr lang="ru-RU" sz="1600" dirty="0" smtClean="0">
                <a:latin typeface="+mn-lt"/>
                <a:cs typeface="+mn-cs"/>
              </a:rPr>
              <a:t>578,0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2,8%)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2" name="Содержимое 3"/>
          <p:cNvSpPr txBox="1">
            <a:spLocks/>
          </p:cNvSpPr>
          <p:nvPr/>
        </p:nvSpPr>
        <p:spPr>
          <a:xfrm>
            <a:off x="1042988" y="3860800"/>
            <a:ext cx="7850187" cy="4318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Спорт на 2020-2024 годы                                                       </a:t>
            </a:r>
            <a:r>
              <a:rPr lang="ru-RU" sz="1600" dirty="0" smtClean="0">
                <a:latin typeface="+mn-lt"/>
                <a:cs typeface="+mn-cs"/>
              </a:rPr>
              <a:t>          64 044,6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5,6%)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508500"/>
            <a:ext cx="8002587" cy="5048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Развитие сельского хозяйства на 2020-2024 годы             </a:t>
            </a:r>
            <a:r>
              <a:rPr lang="ru-RU" sz="1600" dirty="0" smtClean="0">
                <a:latin typeface="+mn-lt"/>
                <a:cs typeface="+mn-cs"/>
              </a:rPr>
              <a:t>          48 964,9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4,3%)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6877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331913" y="5157788"/>
            <a:ext cx="7559675" cy="5032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Экология и окружающая среда на 2020-2024 годы                     </a:t>
            </a:r>
            <a:r>
              <a:rPr lang="ru-RU" sz="1600" dirty="0" smtClean="0">
                <a:latin typeface="+mn-lt"/>
                <a:cs typeface="+mn-cs"/>
              </a:rPr>
              <a:t>2 267,5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0,2%) 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6879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213100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5084763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2" descr="C:\Users\anisimovav\Downloads\qwfrfwqf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147763"/>
            <a:ext cx="8556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403350" y="5876925"/>
            <a:ext cx="7489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  <a:cs typeface="+mn-cs"/>
              </a:rPr>
              <a:t>Безопасность и обеспечение безопасности жизнедеятельности населения на 2020-2024 годы                                                            </a:t>
            </a:r>
            <a:r>
              <a:rPr lang="ru-RU" sz="1600" dirty="0" smtClean="0">
                <a:latin typeface="+mn-lt"/>
                <a:cs typeface="+mn-cs"/>
              </a:rPr>
              <a:t>                    12 341,5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1,1%)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6883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5876925"/>
            <a:ext cx="8112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6715125" cy="455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891" name="Содержимое 12"/>
          <p:cNvSpPr>
            <a:spLocks noGrp="1"/>
          </p:cNvSpPr>
          <p:nvPr>
            <p:ph sz="half" idx="1"/>
          </p:nvPr>
        </p:nvSpPr>
        <p:spPr>
          <a:xfrm>
            <a:off x="6804025" y="500042"/>
            <a:ext cx="2339975" cy="1000132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None/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        Объем финансирования,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None/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        факт 2020 год (тыс.рублей) / удельный вес программы от общего объема расходов (%)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292600"/>
            <a:ext cx="7958137" cy="9366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Развитие институтов гражданского общества, повышение эффективности     местного самоуправления  и реализации молодежной политики                          </a:t>
            </a:r>
            <a:r>
              <a:rPr lang="en-US" sz="1600" dirty="0">
                <a:latin typeface="+mn-lt"/>
                <a:cs typeface="+mn-cs"/>
              </a:rPr>
              <a:t>          </a:t>
            </a:r>
            <a:r>
              <a:rPr lang="ru-RU" sz="1600" dirty="0">
                <a:latin typeface="+mn-lt"/>
                <a:cs typeface="+mn-cs"/>
              </a:rPr>
              <a:t>на 2020-2024 годы                                                                   </a:t>
            </a:r>
            <a:r>
              <a:rPr lang="ru-RU" sz="1600" dirty="0" smtClean="0">
                <a:latin typeface="+mn-lt"/>
                <a:cs typeface="+mn-cs"/>
              </a:rPr>
              <a:t>           11 910,0 </a:t>
            </a:r>
            <a:r>
              <a:rPr lang="ru-RU" sz="1600" dirty="0">
                <a:latin typeface="+mn-lt"/>
                <a:cs typeface="+mn-cs"/>
              </a:rPr>
              <a:t>(1,0%)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7897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229225"/>
            <a:ext cx="987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Прямоугольник 28"/>
          <p:cNvSpPr>
            <a:spLocks noChangeArrowheads="1"/>
          </p:cNvSpPr>
          <p:nvPr/>
        </p:nvSpPr>
        <p:spPr bwMode="auto">
          <a:xfrm>
            <a:off x="1285875" y="6165850"/>
            <a:ext cx="785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dirty="0">
                <a:latin typeface="+mn-lt"/>
                <a:cs typeface="+mn-cs"/>
              </a:rPr>
              <a:t>Цифровое муниципальное образование на 2020-2024 годы        </a:t>
            </a:r>
            <a:r>
              <a:rPr lang="ru-RU" sz="1600" dirty="0" smtClean="0">
                <a:latin typeface="+mn-lt"/>
                <a:cs typeface="+mn-cs"/>
              </a:rPr>
              <a:t>22 683,9 (2,0%)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6013" y="2924175"/>
            <a:ext cx="8027987" cy="5048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Предпринимательство на 2020-2024 годы                           </a:t>
            </a:r>
            <a:r>
              <a:rPr lang="ru-RU" sz="1600" dirty="0" smtClean="0">
                <a:latin typeface="+mn-lt"/>
                <a:cs typeface="+mn-cs"/>
              </a:rPr>
              <a:t>            7 417,7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0,6%)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76375" y="1989138"/>
            <a:ext cx="7559675" cy="7080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Развитие инженерной инфраструктуры и </a:t>
            </a:r>
            <a:r>
              <a:rPr lang="ru-RU" sz="1600" dirty="0" err="1">
                <a:latin typeface="+mn-lt"/>
                <a:cs typeface="+mn-cs"/>
              </a:rPr>
              <a:t>энергоэффективности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на 2020-2024 годы                                                                </a:t>
            </a:r>
            <a:r>
              <a:rPr lang="ru-RU" sz="1600" dirty="0" smtClean="0">
                <a:latin typeface="+mn-lt"/>
                <a:cs typeface="+mn-cs"/>
              </a:rPr>
              <a:t>               11 754,3 (1,0%)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87450" y="3573463"/>
            <a:ext cx="79565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Управление имуществом и муниципальными финансами     </a:t>
            </a:r>
            <a:r>
              <a:rPr lang="ru-RU" sz="1600" dirty="0" smtClean="0">
                <a:latin typeface="+mn-lt"/>
                <a:cs typeface="+mn-cs"/>
              </a:rPr>
              <a:t>    116 567,2(10,2%)                                                         </a:t>
            </a:r>
            <a:r>
              <a:rPr lang="ru-RU" sz="1600" dirty="0">
                <a:latin typeface="+mn-lt"/>
                <a:cs typeface="+mn-cs"/>
              </a:rPr>
              <a:t>на 2020-2024 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0663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Развитие и функционирование дорожно-транспортного комплекса                                на 2020-2024 годы                                                                     </a:t>
            </a:r>
            <a:r>
              <a:rPr lang="ru-RU" sz="1600" dirty="0" smtClean="0">
                <a:latin typeface="+mn-lt"/>
                <a:cs typeface="+mn-cs"/>
              </a:rPr>
              <a:t>             94 931,4 (8,3%)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7904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73463"/>
            <a:ext cx="863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6092825"/>
            <a:ext cx="935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2781300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989138"/>
            <a:ext cx="863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" descr="C:\Users\anisimovav\Downloads\EIlueWBXkAA66e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85720" y="4286256"/>
            <a:ext cx="1089025" cy="792163"/>
          </a:xfrm>
        </p:spPr>
      </p:pic>
      <p:sp>
        <p:nvSpPr>
          <p:cNvPr id="29" name="TextBox 28"/>
          <p:cNvSpPr txBox="1"/>
          <p:nvPr/>
        </p:nvSpPr>
        <p:spPr>
          <a:xfrm>
            <a:off x="1571604" y="1357298"/>
            <a:ext cx="73437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600" dirty="0">
                <a:latin typeface="+mn-lt"/>
                <a:cs typeface="+mn-cs"/>
              </a:rPr>
              <a:t>Жилище на 2020-2024 годы                                                </a:t>
            </a:r>
            <a:r>
              <a:rPr lang="ru-RU" sz="1600" dirty="0" smtClean="0">
                <a:latin typeface="+mn-lt"/>
                <a:cs typeface="+mn-cs"/>
              </a:rPr>
              <a:t>            11 881,8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1,0%)</a:t>
            </a: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6715125" cy="455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915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None/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        Объем финансирования,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None/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        факт 2020 год (тыс.рублей) / удельный вес программы от общего объема расходов (%)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8916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642910" y="5143512"/>
            <a:ext cx="7777163" cy="143352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439863" y="2349500"/>
            <a:ext cx="7704137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Формирование современной комфортной городской среды   </a:t>
            </a:r>
            <a:r>
              <a:rPr lang="ru-RU" sz="1600" dirty="0" smtClean="0">
                <a:latin typeface="+mn-lt"/>
                <a:cs typeface="+mn-cs"/>
              </a:rPr>
              <a:t>     128 527,6 (11,2%)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на 2020-2024 годы</a:t>
            </a:r>
          </a:p>
        </p:txBody>
      </p:sp>
      <p:pic>
        <p:nvPicPr>
          <p:cNvPr id="38921" name="Picture 10" descr="http://www.mrech.ru/upload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9350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214414" y="1643050"/>
            <a:ext cx="7632700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Архитектура и градостроительство на 2020-2024 годы          </a:t>
            </a:r>
            <a:r>
              <a:rPr lang="ru-RU" sz="1600" dirty="0" smtClean="0">
                <a:latin typeface="+mn-lt"/>
                <a:cs typeface="+mn-cs"/>
              </a:rPr>
              <a:t>       931,1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0,08%) 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8923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9366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684213" y="3716338"/>
            <a:ext cx="8135937" cy="9366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ИТОГО: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Программные  расходы городского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округа Лотошино           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                           </a:t>
            </a: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1 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140 807,4 </a:t>
            </a: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(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99,7%)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38925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997200"/>
            <a:ext cx="252095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684213" y="4797425"/>
            <a:ext cx="7920037" cy="50323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>
                <a:solidFill>
                  <a:srgbClr val="0070C0"/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  расходы городского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округа Лотошино              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                         3 119,5(0,3%)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РАСХОДЫ ВСЕГО     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                                   </a:t>
            </a: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1 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143 926,9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00108"/>
            <a:ext cx="7772400" cy="7985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Непрограммные расходы бюджета городского округа Лотошино Московской области за 2020 год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2910" y="2786058"/>
            <a:ext cx="8316912" cy="865187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b="1" dirty="0" smtClean="0"/>
              <a:t>функционирование Совета депутатов городского округа Лотошино –                                             895,7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7" name="Содержимое 4"/>
          <p:cNvSpPr>
            <a:spLocks noGrp="1"/>
          </p:cNvSpPr>
          <p:nvPr>
            <p:ph type="body" sz="quarter" idx="3"/>
          </p:nvPr>
        </p:nvSpPr>
        <p:spPr>
          <a:xfrm>
            <a:off x="642910" y="4071942"/>
            <a:ext cx="8286750" cy="8636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tabLst>
                <a:tab pos="0" algn="l"/>
              </a:tabLst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функционирование контрольно-счетной палаты городского округа Лотошино –       2 223,7 тыс.руб.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Информация об общественно значимых проектах, реализуемых на территории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496623" cy="5425240"/>
        </p:xfrm>
        <a:graphic>
          <a:graphicData uri="http://schemas.openxmlformats.org/drawingml/2006/table">
            <a:tbl>
              <a:tblPr/>
              <a:tblGrid>
                <a:gridCol w="4033172"/>
                <a:gridCol w="719034"/>
                <a:gridCol w="1152128"/>
                <a:gridCol w="2592289"/>
              </a:tblGrid>
              <a:tr h="5764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проекта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за 2020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проекта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844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в дошкольных образовательных организациях городского округа Лотошино: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МКДОУ «Детский сад № 2 «Солнышко»,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округ Лотошино, пос.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Новолотошино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д.17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32 396,5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в возрасте от 1,5 до 7 лет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Устройство покрытия хоккейной площадки,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округ Лотошино, д.Ушаково, вблизи д.21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1 180,6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для жителей городского округа Лотошино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станции обезжелезивания,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округ Лотошино, д. Введенское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3 623,2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питьевой воды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398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проектно-изыскательских работ по объекту: «Газификация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Лотошино, ул.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Метрономовская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 Парфенова А.П.»,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округ Лотошино, пос. Лотошино, ул.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Метрономовская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 Парфенова А.П.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благоприятных условий для газификации населенных пунктов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51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проектно-сметной документации на строительство водопровода, д. Ивановское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жизни населения городского округа Лотошино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486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полов на трибунах в помещении бассейна в МУ КСЦ «Лотошино», городской округ Лотошино, пос. Лотошино, ул. Центральная, д.22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277,7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для жителей городского округа Лотошино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890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площадки для обучения вождению автомобилем,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Московская область, пос.Лотошино, Севернее ул. 2-я Полевая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647,8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благоприятных условий для профессионального образования детей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8850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музыкальных инструментов для МУ «Лотошинская детская школа искусств»,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округ Лотошино, пос. Лотошино, ул. Центральная, д.16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12 005,0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благоприятных условий для дополнительного образования детей в сфере культуры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486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легкового автомобиля для обучения вождению учащихся МОУ «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Ушаковская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средняя общеобразовательная школа», городской округ Лотошино, д. Ушаково, д.51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благоприятных условий для профессионального образования детей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980728"/>
            <a:ext cx="108108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6666FF"/>
                </a:solidFill>
                <a:latin typeface="+mn-lt"/>
                <a:ea typeface="+mj-ea"/>
                <a:cs typeface="+mj-cs"/>
              </a:rPr>
              <a:t>тыс. рублей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72"/>
          </a:xfrm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437"/>
          </a:xfrm>
        </p:spPr>
        <p:txBody>
          <a:bodyPr/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сумка, кошелек)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выплачиваемые из бюджета денежные средства, за исключением средств, являющихся источниками финансирования дефицита бюджета;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Информация об общественно значимых проектах, реализуемых на территории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496623" cy="5415423"/>
        </p:xfrm>
        <a:graphic>
          <a:graphicData uri="http://schemas.openxmlformats.org/drawingml/2006/table">
            <a:tbl>
              <a:tblPr/>
              <a:tblGrid>
                <a:gridCol w="4033172"/>
                <a:gridCol w="719034"/>
                <a:gridCol w="1152128"/>
                <a:gridCol w="2592289"/>
              </a:tblGrid>
              <a:tr h="5764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проекта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за 2020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проекта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124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автомобильной дороги общего пользования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Калицино-Абушково-Харпай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д.Калицино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(1-й этап), городской округ Лотошино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38 707,5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площади и протяженности автомобильных дорог общего пользования городского округа Лотошино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ремонтных работ в столовой и кабинетах в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МОУ «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Ушаковская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средняя общеобразовательная школа», городской округ Лотошино, д. Ушаково, д.51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1 227,3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 общего образования на территории городского округа Лотошино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капитальному ремонту помещений и оснащение основными средствами МУП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оздоровительный комплекс», городской округ Лотошино, пос. Лотошино, ул.Калинина, д.12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6 829,3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жизни населения городского округа Лотошино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398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проектно-сметной документации на капитальный ремонт здания МОУ «Лотошинская средняя общеобразовательная школа №1», городской округ Лотошино, пос. Лотошино, ул. Колхозная, д.41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1 435,9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Доступность общего образования на    территории городского округа Лотошино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51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ограждения территории МОУ «Лотошинская средняя общеобразовательная школа №1», городской округ Лотошино, пос. Лотошино, ул. Колхозная, д.41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2 160,3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Доступность общего образования на территории городского округа Лотошино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692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спортивного зала в здании МОУ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Ошейкинская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школа», городской округ Лотошино, д.Ошейкино, д.109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Доступность общего образования на территории городского округа Лотошино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890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ремонтных работ в учреждениях дошкольного образования: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оконных блоков в МКДОУ «Детский сад №9 «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Чеберашка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Лотошино, д.Савостино, ул. Школьная, д.15;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оконных блоков в МКДОУ «Детский сад №3 «Одуванчик»,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Лотошино,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д.Кульпино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д.14;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помещения прачечной в МКДОУ «Детский сад №8 «Звёздочка»;  городской округ Лотошино, д.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Доры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в возрасте от 1,5 до 7 лет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1700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980728"/>
            <a:ext cx="108108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6666FF"/>
                </a:solidFill>
                <a:latin typeface="+mn-lt"/>
                <a:ea typeface="+mj-ea"/>
                <a:cs typeface="+mj-cs"/>
              </a:rPr>
              <a:t>тыс. рублей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Информация об общественно значимых проектах, реализуемых на территории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496623" cy="5203224"/>
        </p:xfrm>
        <a:graphic>
          <a:graphicData uri="http://schemas.openxmlformats.org/drawingml/2006/table">
            <a:tbl>
              <a:tblPr/>
              <a:tblGrid>
                <a:gridCol w="4033172"/>
                <a:gridCol w="719034"/>
                <a:gridCol w="1224136"/>
                <a:gridCol w="2520281"/>
              </a:tblGrid>
              <a:tr h="5764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проекта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за 2020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проекта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124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проектно-сметной документации на капитальный ремонт здания МАДОУ ЦРР «Детский сад №15 «Мечта», городской округ Лотошино, пос. Лотошино, ул. Колхозная, д.45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2 376,0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в возрасте от 1,5 до 7 лет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помещений сельских домов культуры, филиалов МУК «ЦКС городского округа Лотошино» Московской области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Новолотошинский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дом культуры, городской округ Лотошино, пос.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Новолотошино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д.18;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кровли Введенский сельский клуб, городской округ Лотошино, д. Введенское, Микрорайон, д.14;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Монасеинский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сельский дом культуры, городской округ Лотошино, д.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Монасеино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 Территория школы, д.4, пом.1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2 689,5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3 102,8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990,0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в сфере культуры жителей городского округа Лотошино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помещений центральной и сельских библиотек, филиалов МКУК «Лотошинская централизованная библиотечная система»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окон 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Михалевской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сельской библиотеке, городской округ Лотошино, д. Михалево, ул. Микрорайон, д.28;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окон в Центральной библиотеке, пос. Лотошино, ул. Центральная, д.40;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Ремонт помещения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Новолотошинской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сельской библиотеки, городской округ Лотошино, пос.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Новолотошино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д.18;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Ремонт входной группы центральной детской библиотеки, пос. Лотошино, ул. Центральная, д.40;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442,6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в сфере культуры жителей городского округа Лотошино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C2FF"/>
                        </a:gs>
                        <a:gs pos="39999">
                          <a:srgbClr val="85C2FF"/>
                        </a:gs>
                        <a:gs pos="60001">
                          <a:srgbClr val="D3D3D3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39884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пешеходных дорожек на территории МУ «Лотошинский парк культуры и отдыха» , пос. Лотошино, ул. Заводская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6 894,0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обустроенных общественных пространств на территории округа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51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наружному освещению и видеонаблюдению территории и автомобильных дорог пос. Лотошино, ул. Центральная, ул. Почтовая, ул. Калинина, ул. Школьная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14 183,1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обустроенных общественных пространств на территории округа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980728"/>
            <a:ext cx="108108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6666FF"/>
                </a:solidFill>
                <a:latin typeface="+mn-lt"/>
                <a:ea typeface="+mj-ea"/>
                <a:cs typeface="+mj-cs"/>
              </a:rPr>
              <a:t>тыс. рублей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Информация об общественно значимых проектах, реализуемых на территории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496623" cy="5425340"/>
        </p:xfrm>
        <a:graphic>
          <a:graphicData uri="http://schemas.openxmlformats.org/drawingml/2006/table">
            <a:tbl>
              <a:tblPr/>
              <a:tblGrid>
                <a:gridCol w="4033172"/>
                <a:gridCol w="719034"/>
                <a:gridCol w="1224136"/>
                <a:gridCol w="2520281"/>
              </a:tblGrid>
              <a:tr h="5764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проекта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за 2020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проекта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6564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центральной зоны пос. Лотошино, озеленение и установка МАФ, пос. Лотошино, ул. Центральная, ул. Почтовая, ул. Калинина, ул. Школьная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37 262,8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обустроенных общественных пространств на территории округа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11075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Реконструкция и установка памятников воинам, участникам либо погибшим в годы Великой Отечественной войны 1941-1945 годов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Ремонт памятников в с. Званово, д. Афанасово, д.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Доры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обелиска «Звезда», пос. Лотошино, сквер;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Реконструкция Центрального памятника в пос. Лотошино, сквер;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Установка памятника участникам войны 1941-1945 годов, пос. Лотошино, сквер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445,5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1 550,0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1 530,0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1 511,9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обустроенных общественных пространств на территории округа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1700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1245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дворовых территорий многоквартирных домов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 Микулино,  Микрорайон, д.7,8,9,10,11;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д.Введенское, д.8,9,10,11;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пос. Лотошино, Микрорайон, д.6,7;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пос. Большая Сестра, д.6;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 Михалево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пос. Лотошино, Микрорайон, д. 3,4,11 (асфальтовое покрытие детской игровой площадки)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8 952,7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жизни населения городского округа Лотошино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1700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общего пользования местного значения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пос. Кировский ул. Лесная; Центральная усадьба совхоза им. Кирова;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пос. Лотошино ул. 1-я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Льнозаводская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Коммунальная, ул. Микрорайон, ул. Калинина, Северный объезд;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 Калицино ул. Зеленая, ул.Почтовая;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пос. Большая Сестра,;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Доры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коттеджи;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 Микулино ул. Школьная, уч.9, к дому 15 уч.3, ул. Парковая,;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Щеглятьево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 Введенское, Центральная усадьба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31 260,6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жизни населения городского округа Лотошино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1700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980728"/>
            <a:ext cx="108108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6666FF"/>
                </a:solidFill>
                <a:latin typeface="+mn-lt"/>
                <a:ea typeface="+mj-ea"/>
                <a:cs typeface="+mj-cs"/>
              </a:rPr>
              <a:t>тыс. рублей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052513"/>
          <a:ext cx="8462991" cy="5404803"/>
        </p:xfrm>
        <a:graphic>
          <a:graphicData uri="http://schemas.openxmlformats.org/drawingml/2006/table">
            <a:tbl>
              <a:tblPr/>
              <a:tblGrid>
                <a:gridCol w="702575"/>
                <a:gridCol w="1908437"/>
                <a:gridCol w="1069063"/>
                <a:gridCol w="1104529"/>
                <a:gridCol w="1035182"/>
                <a:gridCol w="1000132"/>
                <a:gridCol w="1643073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«Здравоохранение»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предприятий, прошедших диспансеризацию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связи с неблагоприятной эпидемиологической обстановкой по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коронавирусу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г.о. Лотошино показатель не рассчитывается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 связи с неблагоприятной эпидемиологической обстановкой по </a:t>
                      </a:r>
                      <a:r>
                        <a:rPr lang="ru-RU" sz="1000" dirty="0" err="1" smtClean="0"/>
                        <a:t>коронавирусу</a:t>
                      </a:r>
                      <a:r>
                        <a:rPr lang="ru-RU" sz="1000" dirty="0" smtClean="0"/>
                        <a:t> в г.о. Лотошино показатель не рассчитывается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медицинских работников (врачей первичного звена и специалистов узкого профиля), обеспеченных жильем, из числа привлеченных и нуждающихся в жилье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462991" cy="5755329"/>
        </p:xfrm>
        <a:graphic>
          <a:graphicData uri="http://schemas.openxmlformats.org/drawingml/2006/table">
            <a:tbl>
              <a:tblPr/>
              <a:tblGrid>
                <a:gridCol w="702575"/>
                <a:gridCol w="2188253"/>
                <a:gridCol w="789247"/>
                <a:gridCol w="1104529"/>
                <a:gridCol w="1035182"/>
                <a:gridCol w="1000132"/>
                <a:gridCol w="1643073"/>
              </a:tblGrid>
              <a:tr h="8762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на 15% числа посещений организаций культуры к уровню 2018 года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 связи с введением карантинных мероприятий в целях недопущения распространения </a:t>
                      </a:r>
                      <a:r>
                        <a:rPr lang="ru-RU" sz="1000" dirty="0" err="1" smtClean="0"/>
                        <a:t>коронавирусной</a:t>
                      </a:r>
                      <a:r>
                        <a:rPr lang="ru-RU" sz="1000" dirty="0" smtClean="0"/>
                        <a:t> инфекции были введены ограничительные мероприятия в работе КДУ.  Сотрудники учреждений культуры перевели основную часть мероприятий на </a:t>
                      </a:r>
                      <a:r>
                        <a:rPr lang="ru-RU" sz="1000" dirty="0" err="1" smtClean="0"/>
                        <a:t>онлайн</a:t>
                      </a:r>
                      <a:r>
                        <a:rPr lang="ru-RU" sz="1000" dirty="0" smtClean="0"/>
                        <a:t> площадки в социальных сетях, через сайт учреждения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462991" cy="4277049"/>
        </p:xfrm>
        <a:graphic>
          <a:graphicData uri="http://schemas.openxmlformats.org/drawingml/2006/table">
            <a:tbl>
              <a:tblPr/>
              <a:tblGrid>
                <a:gridCol w="702575"/>
                <a:gridCol w="2188253"/>
                <a:gridCol w="789247"/>
                <a:gridCol w="1104529"/>
                <a:gridCol w="1035182"/>
                <a:gridCol w="1000132"/>
                <a:gridCol w="1643073"/>
              </a:tblGrid>
              <a:tr h="8762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052513"/>
          <a:ext cx="8462991" cy="5653431"/>
        </p:xfrm>
        <a:graphic>
          <a:graphicData uri="http://schemas.openxmlformats.org/drawingml/2006/table">
            <a:tbl>
              <a:tblPr/>
              <a:tblGrid>
                <a:gridCol w="702575"/>
                <a:gridCol w="2188253"/>
                <a:gridCol w="789247"/>
                <a:gridCol w="1104529"/>
                <a:gridCol w="1035182"/>
                <a:gridCol w="1000132"/>
                <a:gridCol w="1643073"/>
              </a:tblGrid>
              <a:tr h="8762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«Образование»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1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отремонтированных дошкольных образовательных организаций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Доступность дошкольного образования для детей в возрасте от полутора до трех лет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9626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 связи со снижением контингента в дошкольных организациях показатель не достигнут.</a:t>
                      </a:r>
                      <a:endParaRPr lang="ru-RU" sz="11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052513"/>
          <a:ext cx="8473343" cy="5084753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762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«Образование»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сдавших ЕГЭ по 3 и более предметам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63" marB="647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46,7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3" marB="647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26,5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3" marB="647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63" marB="647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052513"/>
          <a:ext cx="8473343" cy="5255257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762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«Образование»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детей, охваченных деятельностью детских технопарков "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(мобильных технопарков "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3" marB="647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3" marB="647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 связи с неблагоприятной санитарно-эпидемиологической обстановкой на территории городского округа Лотошино обучающиеся в деятельности детских технопарков "</a:t>
                      </a:r>
                      <a:r>
                        <a:rPr lang="ru-RU" sz="1000" dirty="0" err="1" smtClean="0"/>
                        <a:t>Кванториум</a:t>
                      </a:r>
                      <a:r>
                        <a:rPr lang="ru-RU" sz="1000" dirty="0" smtClean="0"/>
                        <a:t>" не принимали.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83,1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3" marB="647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83,2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3" marB="647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образовательных организаций в сфере культуры (детские школы по видам искусств), оснащенных музыкальными инструментами, оборудованием, материалами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63" marB="647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928671"/>
          <a:ext cx="8473343" cy="5785775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защита населения»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5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бедности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65" marB="64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Calibri"/>
                        </a:rPr>
                        <a:t>11,6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Calibri"/>
                        </a:rPr>
                        <a:t>10,9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Активное долголетие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59,5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26,77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В связи с неблагоприятной санитарно-эпидемиологической обстановкой на территории городского округа Лотошино оздоровительные лагеря с дневным пребыванием детей на базе общеобразовательных организаций в летний период не были организованы.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55,7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27,98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пострадавших в результате несчастных случаев на производстве со смертельным исходом, в расчете на 1000 работающих (организаций занятых в экономике муниципального образования)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Промилле (0,1 процента)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0,067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0,063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Несчастных случаев не было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56784" cy="64294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824426"/>
          </a:xfrm>
        </p:spPr>
        <p:txBody>
          <a:bodyPr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условно утверждаемые 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на безвозмездной и безвозвратной основе,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бюджетам муниципальных образований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доходами;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9001156" y="785813"/>
            <a:ext cx="142844" cy="142857"/>
          </a:xfrm>
        </p:spPr>
        <p:txBody>
          <a:bodyPr anchor="ctr">
            <a:normAutofit fontScale="25000" lnSpcReduction="20000"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473343" cy="4459907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защита населения»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5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НКО, которым оказана поддержка органами местного самоуправления всего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370" marR="39370" marT="64765" marB="6476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Доступная среда - Доступность для инвалидов и других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маломобильных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 населения муниципальных приоритетных объектов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72,8</a:t>
                      </a: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Перечень объектов социальной сферы муниципальной формы собственности насчитывает 25 единиц, из которых доступными или частично доступными являются 19 объектов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Квадратный метр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38,6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5" marB="6476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473343" cy="5130485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«Спорт»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5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71" marB="64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Из 29 спортивных площадок соответствует только 6.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Общая численность населения с каждым годом падает на 100 -200 человек. В связи с ведением карантинных мероприятий в целях недопущения распространения </a:t>
                      </a:r>
                      <a:r>
                        <a:rPr lang="ru-RU" sz="1000" dirty="0" err="1" smtClean="0"/>
                        <a:t>коронавирусной</a:t>
                      </a:r>
                      <a:r>
                        <a:rPr lang="ru-RU" sz="1000" dirty="0" smtClean="0"/>
                        <a:t> инфекции многие спортивные учреждения были закрыты.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473343" cy="5312373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5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земель, обработанных от борщевика Сосновского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39370" marR="39370" marT="64758" marB="647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185,0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184,04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сельхозтоваропроизводителям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2 983,0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 инвесторов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отловленных животных без владельцев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33,0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«Экология и окружающая среда» на 2020-2024 годы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гидротехнических сооружений с неудовлетворительным и опасным уровнем безопасности, приведенных в безопасное техническое состояние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штука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выявленных и ликвидированных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лесоторфяных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пожаров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473343" cy="5501640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«Безопасность и обеспечение безопасности жизнедеятельности населения» на 2020-2024 годы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5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общего количества преступлений, совершенных на территории Лотошинского муниципального района, не менее чем на 5% ежегодно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преступлений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Благоустроим кладбища «Доля кладбищ, соответствующих Региональному стандарту»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коммерческих объектов,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"Безопасный регион"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Неготовность собственников коммерческих объектов устанавливать видеонаблюдение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"Безопасный регион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Неготовность жителей проводить ежемесячную оплату за трафик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473343" cy="4892032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«Безопасность и обеспечение безопасности жизнедеятельности населения» на 2020-2024 годы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"Безопасный регион"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Достижение показателя будет после реконструкции объекта МКДОУ "Детский сад  №2 "Солнышко"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8.6.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Недостаточное финансирование для увеличения резервного фонда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473343" cy="4556748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«Безопасность и обеспечение безопасности жизнедеятельности населения» на 2020-2024 годы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степени пожарной защищенности муниципального образования, по отношению к базовому периоду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-88,2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Достижение показателя невозможно в связи с изменением учета пожаров в 2018 и 2019 годах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8.9.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473343" cy="5328619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«Жилище»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473343" cy="4368487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«Жилище» на 2020-2024 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473343" cy="4825667"/>
        </p:xfrm>
        <a:graphic>
          <a:graphicData uri="http://schemas.openxmlformats.org/drawingml/2006/table">
            <a:tbl>
              <a:tblPr/>
              <a:tblGrid>
                <a:gridCol w="702575"/>
                <a:gridCol w="2616881"/>
                <a:gridCol w="714380"/>
                <a:gridCol w="1000132"/>
                <a:gridCol w="1000132"/>
                <a:gridCol w="1071570"/>
                <a:gridCol w="1367673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инженерной инфраструктуры и </a:t>
                      </a:r>
                      <a:r>
                        <a:rPr kumimoji="0" lang="ru-RU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на 2020-2024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многоквартирных домов с присвоенными классами энергоэффективности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64" marB="64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1,28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5,30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1,28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Отсутствие финансовых средств у управляющей компании МП "Лотошинское ЖКХ" в связи с задолженностью за топливно-энергетические ресурсы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Бережливый учет - оснащенность многоквартирных домов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общедомовыми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приборами учета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28,56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42,86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28,56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87,86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643999" cy="5563896"/>
        </p:xfrm>
        <a:graphic>
          <a:graphicData uri="http://schemas.openxmlformats.org/drawingml/2006/table">
            <a:tbl>
              <a:tblPr/>
              <a:tblGrid>
                <a:gridCol w="716725"/>
                <a:gridCol w="2669586"/>
                <a:gridCol w="728768"/>
                <a:gridCol w="1020275"/>
                <a:gridCol w="1020275"/>
                <a:gridCol w="845295"/>
                <a:gridCol w="247857"/>
                <a:gridCol w="1395218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Предпринимательство» на 2020-2024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39370" marR="39370" marT="64768" marB="64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17,56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Производительность труда в базовых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несырьевых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отраслях экономики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108,0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Данные П-4 за декабрь 2020г.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</a:p>
                  </a:txBody>
                  <a:tcPr marL="39370" marR="39370" marT="64768" marB="64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8,89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 превышает установленное значение.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Показатель оценивается по итогам года. Поступило много жалоб по объекту: «Выполнение работ по капитальному ремонту здания МКДОУ "Детский сад № 2 "Солнышко"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929460" cy="35719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Нормативно-правовая база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142983"/>
            <a:ext cx="6215092" cy="5357829"/>
          </a:xfrm>
        </p:spPr>
        <p:txBody>
          <a:bodyPr>
            <a:normAutofit fontScale="92500" lnSpcReduction="20000"/>
          </a:bodyPr>
          <a:lstStyle/>
          <a:p>
            <a:pPr marL="182880" indent="-93600">
              <a:buNone/>
            </a:pP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Бюджетный кодекс Российской Федерации;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Федеральный закон от 06.10.2003 № 131-ФЗ ≪Об общих принципах организации местного самоуправления в Российской Федерации≫;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Федеральный закон от 12.01.1996 № 7-ФЗ ≪О некоммерческих организациях≫;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Федеральный закон от 03.11.2006 № 174-ФЗ ≪Об автономных учреждениях≫;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Закон Московской области от 19.09.2007 № 151/2007-ОЗ ≪О бюджетном процессе в Московской области≫;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Решение городского округа Лотошино Московской области от 19.03.2020 № 98/9 ≪Об утверждении Положения о бюджетном процессе в городском округе Лотошино Московской области≫;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Решение Совета депутатов городского округа Лотошино Московской области от 24.06.2021 № 250/25 ≪Об исполнении бюджета городского округа Лотошино Московской области за 2020 год≫</a:t>
            </a:r>
            <a:endParaRPr lang="ru-RU" sz="21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643999" cy="5534682"/>
        </p:xfrm>
        <a:graphic>
          <a:graphicData uri="http://schemas.openxmlformats.org/drawingml/2006/table">
            <a:tbl>
              <a:tblPr/>
              <a:tblGrid>
                <a:gridCol w="716725"/>
                <a:gridCol w="2669586"/>
                <a:gridCol w="728768"/>
                <a:gridCol w="1020275"/>
                <a:gridCol w="1020275"/>
                <a:gridCol w="845295"/>
                <a:gridCol w="247857"/>
                <a:gridCol w="1395218"/>
              </a:tblGrid>
              <a:tr h="85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Предпринимательство» на 2020-2024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несостоявшихся торгов от общего количества объявленных торгов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/>
                        <a:t>Значение показателя достигнуто.Показатель не превышает установленное значение. </a:t>
                      </a:r>
                      <a:endParaRPr lang="ru-RU" sz="1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 общей экономии денежных средств от общей суммы состоявшихся торгов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16,72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закупок среди субъектов малого предпринимательства, социально-ориентированных некоммерческих организаций, осуществляемых в соответствии с ФЗ от 05.04.2013 №44-ФЗ «О контрактной системе в сфере закупок товаров, работ, услуг для обеспечения государственных и муниципальных нужд»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54,8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количество участников на состоявшихся торгах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4,74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370" marR="39370" marT="64770" marB="647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655858" cy="5846811"/>
        </p:xfrm>
        <a:graphic>
          <a:graphicData uri="http://schemas.openxmlformats.org/drawingml/2006/table">
            <a:tbl>
              <a:tblPr/>
              <a:tblGrid>
                <a:gridCol w="716725"/>
                <a:gridCol w="2669586"/>
                <a:gridCol w="728768"/>
                <a:gridCol w="1020275"/>
                <a:gridCol w="1020275"/>
                <a:gridCol w="845295"/>
                <a:gridCol w="259716"/>
                <a:gridCol w="139521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имуществом и муниципальными финансами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на 2020-2024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79" marB="647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134,27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127,5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106,75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12.4.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99,76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земельных участков многодетным семьям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9" marB="647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98,15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163 семьи  стоят  на учете  за предоставлением   земельного участка, предоставлено земельных участков 160 семьям.  ОМС сформировано для целей бесплатного  предоставления земельных участков многодетным семьям 12 участков.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3" y="857232"/>
          <a:ext cx="8786874" cy="5929309"/>
        </p:xfrm>
        <a:graphic>
          <a:graphicData uri="http://schemas.openxmlformats.org/drawingml/2006/table">
            <a:tbl>
              <a:tblPr/>
              <a:tblGrid>
                <a:gridCol w="578559"/>
                <a:gridCol w="2675834"/>
                <a:gridCol w="795519"/>
                <a:gridCol w="118282"/>
                <a:gridCol w="896513"/>
                <a:gridCol w="1084797"/>
                <a:gridCol w="974012"/>
                <a:gridCol w="166335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имуществом и муниципальными финансами</a:t>
                      </a:r>
                      <a:r>
                        <a:rPr kumimoji="0" lang="ru-RU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на 2020-2024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использования земель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66" marB="6476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81,5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/>
                        <a:t>Недостижение</a:t>
                      </a:r>
                      <a:r>
                        <a:rPr lang="ru-RU" sz="900" dirty="0" smtClean="0"/>
                        <a:t> 100% по                         показателю связано с отсутствием согласования внеплановых проверок юридических лиц Прокуратурой. 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12.7.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Исключение незаконных решений по земле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Количество инцидентов с незаконно принятым решением, не соответствующим решению, принятому в </a:t>
                      </a:r>
                      <a:r>
                        <a:rPr lang="ru-RU" sz="900" dirty="0" err="1" smtClean="0"/>
                        <a:t>Минмособлимущество</a:t>
                      </a:r>
                      <a:r>
                        <a:rPr lang="ru-RU" sz="900" dirty="0" smtClean="0"/>
                        <a:t> – 1, Количество инцидентов, допущенных органом местного самоуправления при предоставлении заявителю некачественно подготовленного решения -6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12.8.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33,07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12.9.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земельного налога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6" marB="647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Недостижение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показателя в связи с отсутствием заявлений заинтересованных лиц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643999" cy="5623851"/>
        </p:xfrm>
        <a:graphic>
          <a:graphicData uri="http://schemas.openxmlformats.org/drawingml/2006/table">
            <a:tbl>
              <a:tblPr/>
              <a:tblGrid>
                <a:gridCol w="716725"/>
                <a:gridCol w="2669586"/>
                <a:gridCol w="728768"/>
                <a:gridCol w="1020275"/>
                <a:gridCol w="1020275"/>
                <a:gridCol w="1093152"/>
                <a:gridCol w="139521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институтов гражданского общества, повышение эффективности местного самоуправления и реализации молодёжной политики» на 2020-2024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Информирование населения через СМИ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62" marB="6476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280,31</a:t>
                      </a: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154,34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 территории </a:t>
                      </a:r>
                      <a:r>
                        <a:rPr lang="ru-RU" sz="1000" dirty="0" err="1" smtClean="0"/>
                        <a:t>гор.округа</a:t>
                      </a:r>
                      <a:r>
                        <a:rPr lang="ru-RU" sz="1000" dirty="0" smtClean="0"/>
                        <a:t> нет телевидения и радиовещания</a:t>
                      </a:r>
                      <a:endParaRPr lang="ru-RU" sz="1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13.2.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информированности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населения в социальных сетях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7,76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проектов, реализованных на основании заявок жителей Московской области в рамках применения практик инициативного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бюджетирования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еднниц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граждан, принявших участие в   мероприятиях по гражданско-патриотическому, духовно-нравственному воспитанию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558</a:t>
                      </a: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641</a:t>
                      </a: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641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643999" cy="5401294"/>
        </p:xfrm>
        <a:graphic>
          <a:graphicData uri="http://schemas.openxmlformats.org/drawingml/2006/table">
            <a:tbl>
              <a:tblPr/>
              <a:tblGrid>
                <a:gridCol w="716725"/>
                <a:gridCol w="2669586"/>
                <a:gridCol w="728768"/>
                <a:gridCol w="1020275"/>
                <a:gridCol w="1020275"/>
                <a:gridCol w="1093152"/>
                <a:gridCol w="139521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 функционирование дорожно-транспортного комплекса» на 2020-2024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поездок, оплаченных посредством безналичных расчётов, в общем количестве оплаченных пассажирами поездок на конец года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67" marB="647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расписания на автобусных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чел/100 тыс.населения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11,76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18,63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 случая</a:t>
                      </a:r>
                      <a:endParaRPr lang="ru-RU" sz="1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м/места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 парковочных мест не требуется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 (при наличии объектов в программе)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 на погонный метр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3,084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62" marB="647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3,087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643999" cy="5806476"/>
        </p:xfrm>
        <a:graphic>
          <a:graphicData uri="http://schemas.openxmlformats.org/drawingml/2006/table">
            <a:tbl>
              <a:tblPr/>
              <a:tblGrid>
                <a:gridCol w="716725"/>
                <a:gridCol w="2669586"/>
                <a:gridCol w="728768"/>
                <a:gridCol w="1020275"/>
                <a:gridCol w="1020275"/>
                <a:gridCol w="1093152"/>
                <a:gridCol w="139521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914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Цифровое муниципальное образование» на 2020-2024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74" marB="64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15.2.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98,3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94,6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время ожидания в очереди  для получения государственных (муниципальных) услуг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граждан, использующих механизм получения государственных и муниципальных услуг в электронной форме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Ответь вовремя – Доля жалоб, поступивших на портал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Добродел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по которым нарушен срок подготовки ответа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28,86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4" marB="647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7,32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643999" cy="5532066"/>
        </p:xfrm>
        <a:graphic>
          <a:graphicData uri="http://schemas.openxmlformats.org/drawingml/2006/table">
            <a:tbl>
              <a:tblPr/>
              <a:tblGrid>
                <a:gridCol w="716725"/>
                <a:gridCol w="2669586"/>
                <a:gridCol w="728768"/>
                <a:gridCol w="1020275"/>
                <a:gridCol w="1020275"/>
                <a:gridCol w="1093152"/>
                <a:gridCol w="139521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914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Цифровое муниципальное образование» на 2020-2024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15.7.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39370" marR="39370" marT="64757" marB="647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15.8.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образовательных организаций, у которых есть широкополосный доступ к сети Интернет (не менее 100 Мбит/с для образовательных организаций, расположенных в городах, и не менее 50 Мбит/с для образовательных организаций, расположенных в сельских населенных пунктах и поселках городского типа), за исключением дошкольных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15.9.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современных компьютеров (со сроком эксплуатации не более семи лет) на 100 обучающихся в общеобразовательных организациях муниципального образования Московской области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643999" cy="5751794"/>
        </p:xfrm>
        <a:graphic>
          <a:graphicData uri="http://schemas.openxmlformats.org/drawingml/2006/table">
            <a:tbl>
              <a:tblPr/>
              <a:tblGrid>
                <a:gridCol w="716725"/>
                <a:gridCol w="2669586"/>
                <a:gridCol w="728768"/>
                <a:gridCol w="1020275"/>
                <a:gridCol w="1020275"/>
                <a:gridCol w="1093152"/>
                <a:gridCol w="139521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914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Архитектура и градостроительство» на 2020-2024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L="39370" marR="39370" marT="64755" marB="64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55" marB="647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55" marB="647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современной комфортной городской среды» на 2020-2024 го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реализованных мероприятий по благоустройству общественных территорий, в том числе: пешеходные зоны, набережные, скверы, зоны отдыха, площади, стелы, парки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Ведутся работы по благоустройству центральной части п.Лотошино по 3 муниципальным контрактам. Контракт по освещению выполнен полностью. Пусконаладочные работы по фонтану и общестроительные работы перенесены до 01.06.2021 года.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17.2.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Показатели реализации муниципальных программ городского округа Лотошино в 2020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643999" cy="5200652"/>
        </p:xfrm>
        <a:graphic>
          <a:graphicData uri="http://schemas.openxmlformats.org/drawingml/2006/table">
            <a:tbl>
              <a:tblPr/>
              <a:tblGrid>
                <a:gridCol w="716725"/>
                <a:gridCol w="2669586"/>
                <a:gridCol w="728768"/>
                <a:gridCol w="1020275"/>
                <a:gridCol w="1020275"/>
                <a:gridCol w="1093152"/>
                <a:gridCol w="139521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 /или качественные показатели, характеризующие достижение целей и решение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показателя в 2019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 показателя в 2020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современной комфортной городской среды» на 2020-2024 го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57" marB="647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МК заключен. срок реализации перенесен на февраль 2021 года.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17.4.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благоустроенных дворовых территорий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17.5.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17.6.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числа посетителей парков культуры и отдыха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105,5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78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17.7.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Запрет на строительные работы в период пандемии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3D3D3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>
              <a:defRPr/>
            </a:pPr>
            <a:r>
              <a:rPr lang="ru-RU" sz="4800" b="1" i="1" spc="-15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Муниципальный</a:t>
            </a:r>
            <a:r>
              <a:rPr lang="ru-RU" sz="4800" b="1" spc="-15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 </a:t>
            </a:r>
            <a:r>
              <a:rPr lang="ru-RU" sz="4800" b="1" spc="-150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06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8434388" cy="47577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Законодательная база при составлении бюджета городского округа Лотошино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Диаграмма 6"/>
          <p:cNvGraphicFramePr>
            <a:graphicFrameLocks/>
          </p:cNvGraphicFramePr>
          <p:nvPr/>
        </p:nvGraphicFramePr>
        <p:xfrm>
          <a:off x="200025" y="641350"/>
          <a:ext cx="8588375" cy="5624513"/>
        </p:xfrm>
        <a:graphic>
          <a:graphicData uri="http://schemas.openxmlformats.org/presentationml/2006/ole">
            <p:oleObj spid="_x0000_s1026" name="Worksheet" r:id="rId3" imgW="8591670" imgH="5629275" progId="Excel.Sheet.8">
              <p:embed/>
            </p:oleObj>
          </a:graphicData>
        </a:graphic>
      </p:graphicFrame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468313" y="5516563"/>
            <a:ext cx="1079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тыс. рублей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Диаграмма 6"/>
          <p:cNvGraphicFramePr>
            <a:graphicFrameLocks/>
          </p:cNvGraphicFramePr>
          <p:nvPr/>
        </p:nvGraphicFramePr>
        <p:xfrm>
          <a:off x="200025" y="641350"/>
          <a:ext cx="8550275" cy="5462588"/>
        </p:xfrm>
        <a:graphic>
          <a:graphicData uri="http://schemas.openxmlformats.org/presentationml/2006/ole">
            <p:oleObj spid="_x0000_s2050" name="Worksheet" r:id="rId3" imgW="8553330" imgH="5467260" progId="Excel.Shee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313" y="5516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Контактная информация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6203032" cy="1141704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Начальник Финансово-экономического управления  администрации городского округа Лотошино Московской области</a:t>
            </a:r>
          </a:p>
          <a:p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Анисимова  Валентина  Владимировна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3140968"/>
            <a:ext cx="8280920" cy="3456384"/>
          </a:xfr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время работы управления: </a:t>
            </a:r>
            <a:r>
              <a:rPr lang="ru-RU" sz="1800" dirty="0" smtClean="0">
                <a:solidFill>
                  <a:schemeClr val="bg1"/>
                </a:solidFill>
              </a:rPr>
              <a:t>Понедельник</a:t>
            </a:r>
            <a:r>
              <a:rPr lang="ru-RU" sz="1800" dirty="0" smtClean="0"/>
              <a:t> – Пятница</a:t>
            </a:r>
          </a:p>
          <a:p>
            <a:r>
              <a:rPr lang="ru-RU" sz="1800" dirty="0" smtClean="0"/>
              <a:t>с 8.00 -17.00</a:t>
            </a:r>
          </a:p>
          <a:p>
            <a:r>
              <a:rPr lang="ru-RU" sz="1800" dirty="0" smtClean="0"/>
              <a:t>обед с 12.00 – 13.00</a:t>
            </a:r>
          </a:p>
          <a:p>
            <a:r>
              <a:rPr lang="ru-RU" sz="1800" dirty="0" smtClean="0"/>
              <a:t>кабинет 7</a:t>
            </a:r>
          </a:p>
          <a:p>
            <a:r>
              <a:rPr lang="ru-RU" sz="1800" dirty="0" smtClean="0"/>
              <a:t>телефон 8 (49628) 707-69</a:t>
            </a:r>
          </a:p>
          <a:p>
            <a:r>
              <a:rPr lang="ru-RU" sz="1800" dirty="0" smtClean="0"/>
              <a:t>вопросы, предложения и отзывы Вы можете отправить по электронной почте </a:t>
            </a:r>
            <a:r>
              <a:rPr lang="en-US" sz="1800" dirty="0" smtClean="0">
                <a:solidFill>
                  <a:srgbClr val="00B050"/>
                </a:solidFill>
                <a:hlinkClick r:id="rId2"/>
              </a:rPr>
              <a:t>lot-finupr@yandex.ru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/>
              <a:t>или по адресу: 143800, Московская обл.,          пос. Лотошино, ул. Центральная, д.18 </a:t>
            </a:r>
          </a:p>
          <a:p>
            <a:r>
              <a:rPr lang="ru-RU" sz="1800" dirty="0" smtClean="0"/>
              <a:t>личный прием граждан осуществляется согласно графику работы управления</a:t>
            </a:r>
          </a:p>
          <a:p>
            <a:endParaRPr lang="ru-RU" sz="1800" dirty="0"/>
          </a:p>
        </p:txBody>
      </p:sp>
      <p:pic>
        <p:nvPicPr>
          <p:cNvPr id="72706" name="Picture 2" descr="http://psi-hromova.ru/wp-content/uploads/2015/11/%D1%82%D0%B5%D0%BB%D0%B5%D1%84%D0%BE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2016223" cy="20226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Выполнение основных показателей прогноза социально-экономического развития городского округа Лотошино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628800"/>
          <a:ext cx="8750207" cy="43924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9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8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7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6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97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60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60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4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План 2019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+mn-ea"/>
                          <a:cs typeface="+mn-cs"/>
                        </a:rPr>
                        <a:t>Фактическое</a:t>
                      </a:r>
                      <a:r>
                        <a:rPr lang="ru-RU" sz="1000" baseline="0" dirty="0" smtClean="0">
                          <a:latin typeface="+mn-lt"/>
                          <a:ea typeface="+mn-ea"/>
                          <a:cs typeface="+mn-cs"/>
                        </a:rPr>
                        <a:t> значение 2019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Процент выполнения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План 2020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+mn-ea"/>
                          <a:cs typeface="+mn-cs"/>
                        </a:rPr>
                        <a:t>Фактическое</a:t>
                      </a:r>
                      <a:r>
                        <a:rPr lang="ru-RU" sz="1000" baseline="0" dirty="0" smtClean="0">
                          <a:latin typeface="+mn-lt"/>
                          <a:ea typeface="+mn-ea"/>
                          <a:cs typeface="+mn-cs"/>
                        </a:rPr>
                        <a:t> значение 2020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Процент выполнения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1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Среднемесячная заработная </a:t>
                      </a:r>
                      <a:r>
                        <a:rPr lang="ru-RU" sz="1000" dirty="0"/>
                        <a:t>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38 531,9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38 103,5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37 061,9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38 416,6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103,7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1 428,8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1 250,1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1 509,9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1 458,6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96,9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+7,7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105,0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101,9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эксплуатацию жилых домов, построенных за счет всех источников финансирования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тыс.кв. м общей площади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14,86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80,6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</a:t>
                      </a:r>
                      <a:r>
                        <a:rPr lang="ru-RU" sz="1000" dirty="0" smtClean="0"/>
                        <a:t>на </a:t>
                      </a:r>
                      <a:r>
                        <a:rPr lang="ru-RU" sz="1000" dirty="0"/>
                        <a:t>конец  </a:t>
                      </a:r>
                      <a:r>
                        <a:rPr lang="ru-RU" sz="1000" dirty="0" smtClean="0"/>
                        <a:t>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15 953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16 084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15830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16089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101,6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Основные задачи и приоритеты бюджетной политики городского округа Лотошино в 2020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824426"/>
          </a:xfrm>
        </p:spPr>
        <p:txBody>
          <a:bodyPr/>
          <a:lstStyle/>
          <a:p>
            <a:pPr indent="4500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 2020 году в городском округе Лотошино была продолжена работа по повышению эффективности бюджетных расходов и достижению целевых показателей муниципальных программ городского округа Лотошино, обеспечению сбалансированности и устойчивости бюджетной системы городского округа Лотошино, повышению качества бюджетного планирования, развитию доходного потенциала округа, мобилизации дополнительных доходов в бюджет округа.</a:t>
            </a:r>
          </a:p>
          <a:p>
            <a:pPr indent="4500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Расходы бюджета городского округа Лотошино на трехлетний период 2020 – 2022 годов были сформированы в рамках 17-ти муниципальных программ, а также по </a:t>
            </a:r>
            <a:r>
              <a:rPr lang="ru-RU" sz="1600" dirty="0" err="1" smtClean="0">
                <a:solidFill>
                  <a:srgbClr val="7030A0"/>
                </a:solidFill>
              </a:rPr>
              <a:t>непрограммным</a:t>
            </a:r>
            <a:r>
              <a:rPr lang="ru-RU" sz="1600" dirty="0" smtClean="0">
                <a:solidFill>
                  <a:srgbClr val="7030A0"/>
                </a:solidFill>
              </a:rPr>
              <a:t> расходам бюджета.</a:t>
            </a:r>
          </a:p>
          <a:p>
            <a:pPr indent="4500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 течение 2020 года в решение Совета депутатов городского округа Лотошино от 19.12.2019 №71/7 «О бюджете городского округа Лотошино Московской области на 2020 год и на плановый период 2021 и 2022 годов» вносились изменения по уточнению:</a:t>
            </a:r>
          </a:p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основных параметров бюджета в части уточнения плановых назначений по налоговым и неналоговым доходам, которое обусловлено уточнением прогноза поступлений налоговых и неналоговых доходов главными администраторами доходов бюджета городского округа Лотошино с учетом текущей динамики поступлений;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11162</TotalTime>
  <Words>10752</Words>
  <Application>Microsoft Office PowerPoint</Application>
  <PresentationFormat>Экран (4:3)</PresentationFormat>
  <Paragraphs>2370</Paragraphs>
  <Slides>72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4" baseType="lpstr">
      <vt:lpstr>Поток</vt:lpstr>
      <vt:lpstr>Worksheet</vt:lpstr>
      <vt:lpstr>БЮДЖЕТ ДЛЯ ГРАЖДАН</vt:lpstr>
      <vt:lpstr>Слайд 2</vt:lpstr>
      <vt:lpstr>Слайд 3</vt:lpstr>
      <vt:lpstr>Основные понятия и определения</vt:lpstr>
      <vt:lpstr> Основные понятия и определения</vt:lpstr>
      <vt:lpstr>Нормативно-правовая база </vt:lpstr>
      <vt:lpstr>Законодательная база при составлении бюджета городского округа Лотошино</vt:lpstr>
      <vt:lpstr>Выполнение основных показателей прогноза социально-экономического развития городского округа Лотошино</vt:lpstr>
      <vt:lpstr>Основные задачи и приоритеты бюджетной политики городского округа Лотошино в 2020 году</vt:lpstr>
      <vt:lpstr>Слайд 10</vt:lpstr>
      <vt:lpstr>Изменения в решение Совета депутатов городского округа Лотошино от 19.12.2019 №71/7 «О бюджете городского округа Лотошино Московской области на 2020 год и на плановый период 2021 и 2022 годов»</vt:lpstr>
      <vt:lpstr>Основные характеристики  исполнения бюджета городского округа Лотошино за 2020 год</vt:lpstr>
      <vt:lpstr>Доходная часть бюджета  городского округа Лотошино</vt:lpstr>
      <vt:lpstr>Структура доходов бюджета городского округа Лотошино 2020 года</vt:lpstr>
      <vt:lpstr>Структура налоговых доходов бюджета городского округа Лотошино 2020 года</vt:lpstr>
      <vt:lpstr>Структура неналоговых доходов бюджета городского округа Лотошино 2020 года</vt:lpstr>
      <vt:lpstr>Структура безвозмездных поступлений от других бюджетов бюджетной системы в 2020 году</vt:lpstr>
      <vt:lpstr>Информация об объеме и структуре налоговых и неналоговых доходов, а также межбюджетных трансфертах, поступающих в бюджет городского округа Лотошино Московской области в  2020 году      (тыс. рублей)</vt:lpstr>
      <vt:lpstr>Информация об объеме и структуре налоговых и неналоговых доходов, а также межбюджетных трансфертах, поступающих в бюджет городского округа Лотошино Московской области в  2020 году      (тыс. рублей)</vt:lpstr>
      <vt:lpstr>Информация об объеме налоговых и неналоговых доходов на душу населения городского округа Лотошино Московской области </vt:lpstr>
      <vt:lpstr>Слайд 21</vt:lpstr>
      <vt:lpstr>Информация о налоговых льготах и ставках налогов на территории городского округа Лотошино</vt:lpstr>
      <vt:lpstr>Объемы выпадающих доходов в связи с предоставлением льгот в 2020 году</vt:lpstr>
      <vt:lpstr>Динамика расходов бюджета  городского округа Лотошино</vt:lpstr>
      <vt:lpstr>Распределение расходов по разделам классификации расходов бюджета городского округа Лотошино за 2020 год</vt:lpstr>
      <vt:lpstr>Сведения о расходах по разделам и подразделам классификации расходов бюджета городского округа Лотошино за 2019 -2020 годы</vt:lpstr>
      <vt:lpstr>Сведения о расходах по разделам и подразделам классификации расходов бюджета городского округа Лотошино за 2019 -2020 годы</vt:lpstr>
      <vt:lpstr>Сведения о расходах по разделам и подразделам классификации расходов бюджета городского округа Лотошино за 2019 -2020 годы</vt:lpstr>
      <vt:lpstr>Слайд 29</vt:lpstr>
      <vt:lpstr>Слайд 30</vt:lpstr>
      <vt:lpstr>Слайд 31</vt:lpstr>
      <vt:lpstr>Объем публичных нормативных обязательств, исполненных в 2020 году</vt:lpstr>
      <vt:lpstr>Расходы бюджета с учетом интересов целевых групп пользователей, на которые направлены мероприятия муниципальных программ городского округа Лотошино Московской области за 2020 год</vt:lpstr>
      <vt:lpstr>Расходы бюджета городского округа Лотошино Московской области в разрезе муниципальных программ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Непрограммные расходы бюджета городского округа Лотошино Московской области за 2020 год</vt:lpstr>
      <vt:lpstr>Информация об общественно значимых проектах, реализуемых на территории городского округа Лотошино в 2020 году</vt:lpstr>
      <vt:lpstr>Информация об общественно значимых проектах, реализуемых на территории городского округа Лотошино в 2020 году</vt:lpstr>
      <vt:lpstr>Информация об общественно значимых проектах, реализуемых на территории городского округа Лотошино в 2020 году</vt:lpstr>
      <vt:lpstr>Информация об общественно значимых проектах, реализуемых на территории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Показатели реализации муниципальных программ городского округа Лотошино в 2020 году</vt:lpstr>
      <vt:lpstr>Муниципальный долг </vt:lpstr>
      <vt:lpstr>Слайд 70</vt:lpstr>
      <vt:lpstr>Слайд 71</vt:lpstr>
      <vt:lpstr>Контактная информация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Анисимова В.В.</cp:lastModifiedBy>
  <cp:revision>1126</cp:revision>
  <dcterms:created xsi:type="dcterms:W3CDTF">2013-12-02T11:14:33Z</dcterms:created>
  <dcterms:modified xsi:type="dcterms:W3CDTF">2021-08-11T14:54:13Z</dcterms:modified>
</cp:coreProperties>
</file>